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Lst>
  <p:notesMasterIdLst>
    <p:notesMasterId r:id="rId12"/>
  </p:notesMasterIdLst>
  <p:sldIdLst>
    <p:sldId id="272" r:id="rId2"/>
    <p:sldId id="276" r:id="rId3"/>
    <p:sldId id="269" r:id="rId4"/>
    <p:sldId id="259" r:id="rId5"/>
    <p:sldId id="268" r:id="rId6"/>
    <p:sldId id="261" r:id="rId7"/>
    <p:sldId id="274" r:id="rId8"/>
    <p:sldId id="273" r:id="rId9"/>
    <p:sldId id="262" r:id="rId10"/>
    <p:sldId id="27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18" autoAdjust="0"/>
  </p:normalViewPr>
  <p:slideViewPr>
    <p:cSldViewPr>
      <p:cViewPr>
        <p:scale>
          <a:sx n="80" d="100"/>
          <a:sy n="80" d="100"/>
        </p:scale>
        <p:origin x="-1674" y="-114"/>
      </p:cViewPr>
      <p:guideLst>
        <p:guide orient="horz" pos="22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E4D83-EEB0-4760-B14D-4FDDA351EDD9}" type="datetimeFigureOut">
              <a:rPr lang="en-GB" smtClean="0"/>
              <a:pPr/>
              <a:t>10/10/2012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9D43C3-AC12-4EAA-A640-8784FC9CAF45}" type="slidenum">
              <a:rPr lang="en-GB" smtClean="0"/>
              <a:pPr/>
              <a:t>‹#›</a:t>
            </a:fld>
            <a:endParaRPr lang="en-GB"/>
          </a:p>
        </p:txBody>
      </p:sp>
    </p:spTree>
    <p:extLst>
      <p:ext uri="{BB962C8B-B14F-4D97-AF65-F5344CB8AC3E}">
        <p14:creationId xmlns:p14="http://schemas.microsoft.com/office/powerpoint/2010/main" val="89578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DE" baseline="0" dirty="0" smtClean="0"/>
              <a:t>Welcome</a:t>
            </a:r>
          </a:p>
          <a:p>
            <a:pPr marL="171450" indent="-171450">
              <a:buFontTx/>
              <a:buChar char="-"/>
            </a:pPr>
            <a:r>
              <a:rPr lang="de-DE" baseline="0" dirty="0" smtClean="0"/>
              <a:t>Thank for signing up</a:t>
            </a:r>
          </a:p>
          <a:p>
            <a:pPr marL="171450" indent="-171450">
              <a:buFontTx/>
              <a:buChar char="-"/>
            </a:pPr>
            <a:r>
              <a:rPr lang="de-DE" baseline="0" dirty="0" smtClean="0"/>
              <a:t>We know some of you haven‘t been receiving emails from us despite joining up. Fault of SU, not us. If you did not receive an email on Tuesday despite having paid for membership then go visit the ARC, which is located above the Quad in East Building, up the spiral staircase to where Alpha Books is. Tell them you aren‘t getting emails and they should sort it out.</a:t>
            </a:r>
          </a:p>
          <a:p>
            <a:pPr marL="171450" indent="-171450">
              <a:buFontTx/>
              <a:buChar char="-"/>
            </a:pPr>
            <a:r>
              <a:rPr lang="de-DE" baseline="0" dirty="0" smtClean="0"/>
              <a:t>Intro to the Club</a:t>
            </a:r>
          </a:p>
          <a:p>
            <a:pPr marL="171450" indent="-171450">
              <a:buFontTx/>
              <a:buChar char="-"/>
            </a:pPr>
            <a:endParaRPr lang="de-DE" baseline="0"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fld id="{9A9D43C3-AC12-4EAA-A640-8784FC9CAF45}" type="slidenum">
              <a:rPr lang="en-GB" smtClean="0"/>
              <a:pPr/>
              <a:t>1</a:t>
            </a:fld>
            <a:endParaRPr lang="en-GB"/>
          </a:p>
        </p:txBody>
      </p:sp>
    </p:spTree>
    <p:extLst>
      <p:ext uri="{BB962C8B-B14F-4D97-AF65-F5344CB8AC3E}">
        <p14:creationId xmlns:p14="http://schemas.microsoft.com/office/powerpoint/2010/main" val="378014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DE" dirty="0" smtClean="0"/>
              <a:t>Probabl</a:t>
            </a:r>
            <a:r>
              <a:rPr lang="de-DE" baseline="0" dirty="0" smtClean="0"/>
              <a:t>y best to first introduce the club and what we stand for</a:t>
            </a:r>
          </a:p>
          <a:p>
            <a:pPr marL="628650" lvl="1" indent="-171450">
              <a:buFontTx/>
              <a:buChar char="-"/>
            </a:pPr>
            <a:r>
              <a:rPr lang="de-DE" baseline="0" dirty="0" smtClean="0"/>
              <a:t>Maybe explain a bit about club history, how it has evolved</a:t>
            </a:r>
          </a:p>
          <a:p>
            <a:pPr marL="171450" indent="-171450">
              <a:buFontTx/>
              <a:buChar char="-"/>
            </a:pPr>
            <a:r>
              <a:rPr lang="de-DE" baseline="0" dirty="0" smtClean="0"/>
              <a:t>Thee main pillars as I see them are social life, rowing itself and charity</a:t>
            </a:r>
          </a:p>
          <a:p>
            <a:pPr marL="628650" lvl="1" indent="-171450">
              <a:buFontTx/>
              <a:buChar char="-"/>
            </a:pPr>
            <a:r>
              <a:rPr lang="de-DE" baseline="0" dirty="0" smtClean="0"/>
              <a:t>Can expand a bit on each, hint on Pelayo‘s part later on as well as meeting of squads with captains</a:t>
            </a:r>
          </a:p>
          <a:p>
            <a:pPr marL="171450" lvl="0" indent="-171450">
              <a:buFontTx/>
              <a:buChar char="-"/>
            </a:pPr>
            <a:r>
              <a:rPr lang="de-DE" baseline="0" dirty="0" smtClean="0"/>
              <a:t>Point out importance of members to the club‘s functioning (i.e. we are not a extremely well-funded club and need every helping hand we can get)</a:t>
            </a:r>
          </a:p>
          <a:p>
            <a:pPr marL="628650" lvl="1" indent="-171450">
              <a:buFontTx/>
              <a:buChar char="-"/>
            </a:pPr>
            <a:r>
              <a:rPr lang="de-DE" baseline="0" dirty="0" smtClean="0"/>
              <a:t>Can already mention that we are looking for Senior Women‘s Captain, Novice Men‘s Captain and Boatman/woman </a:t>
            </a:r>
            <a:r>
              <a:rPr lang="de-DE" baseline="0" dirty="0" smtClean="0">
                <a:solidFill>
                  <a:srgbClr val="FF0000"/>
                </a:solidFill>
              </a:rPr>
              <a:t>– will hint at this then bring it up in the Committee section</a:t>
            </a:r>
            <a:endParaRPr lang="de-DE" baseline="0" dirty="0" smtClean="0"/>
          </a:p>
          <a:p>
            <a:pPr marL="171450" lvl="0" indent="-171450">
              <a:buFontTx/>
              <a:buChar char="-"/>
            </a:pPr>
            <a:endParaRPr lang="de-DE" baseline="0" dirty="0" smtClean="0"/>
          </a:p>
        </p:txBody>
      </p:sp>
      <p:sp>
        <p:nvSpPr>
          <p:cNvPr id="4" name="Slide Number Placeholder 3"/>
          <p:cNvSpPr>
            <a:spLocks noGrp="1"/>
          </p:cNvSpPr>
          <p:nvPr>
            <p:ph type="sldNum" sz="quarter" idx="10"/>
          </p:nvPr>
        </p:nvSpPr>
        <p:spPr/>
        <p:txBody>
          <a:bodyPr/>
          <a:lstStyle/>
          <a:p>
            <a:fld id="{9A9D43C3-AC12-4EAA-A640-8784FC9CAF45}" type="slidenum">
              <a:rPr lang="en-GB" smtClean="0"/>
              <a:pPr/>
              <a:t>2</a:t>
            </a:fld>
            <a:endParaRPr lang="en-GB"/>
          </a:p>
        </p:txBody>
      </p:sp>
    </p:spTree>
    <p:extLst>
      <p:ext uri="{BB962C8B-B14F-4D97-AF65-F5344CB8AC3E}">
        <p14:creationId xmlns:p14="http://schemas.microsoft.com/office/powerpoint/2010/main" val="266459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 Need to say that we are looking for a boatman, senior women‘s captain and novice men‘s captain</a:t>
            </a:r>
            <a:endParaRPr lang="en-GB" dirty="0"/>
          </a:p>
        </p:txBody>
      </p:sp>
      <p:sp>
        <p:nvSpPr>
          <p:cNvPr id="4" name="Slide Number Placeholder 3"/>
          <p:cNvSpPr>
            <a:spLocks noGrp="1"/>
          </p:cNvSpPr>
          <p:nvPr>
            <p:ph type="sldNum" sz="quarter" idx="10"/>
          </p:nvPr>
        </p:nvSpPr>
        <p:spPr/>
        <p:txBody>
          <a:bodyPr/>
          <a:lstStyle/>
          <a:p>
            <a:fld id="{9A9D43C3-AC12-4EAA-A640-8784FC9CAF45}" type="slidenum">
              <a:rPr lang="en-GB" smtClean="0"/>
              <a:pPr/>
              <a:t>3</a:t>
            </a:fld>
            <a:endParaRPr lang="en-GB"/>
          </a:p>
        </p:txBody>
      </p:sp>
    </p:spTree>
    <p:extLst>
      <p:ext uri="{BB962C8B-B14F-4D97-AF65-F5344CB8AC3E}">
        <p14:creationId xmlns:p14="http://schemas.microsoft.com/office/powerpoint/2010/main" val="159863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D43C3-AC12-4EAA-A640-8784FC9CAF45}" type="slidenum">
              <a:rPr lang="en-GB" smtClean="0"/>
              <a:pPr/>
              <a:t>5</a:t>
            </a:fld>
            <a:endParaRPr lang="en-GB"/>
          </a:p>
        </p:txBody>
      </p:sp>
    </p:spTree>
    <p:extLst>
      <p:ext uri="{BB962C8B-B14F-4D97-AF65-F5344CB8AC3E}">
        <p14:creationId xmlns:p14="http://schemas.microsoft.com/office/powerpoint/2010/main" val="80454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9D43C3-AC12-4EAA-A640-8784FC9CAF45}"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6CB4AF-53E7-4C5F-9D92-04960B06C214}" type="datetime1">
              <a:rPr lang="en-GB" smtClean="0"/>
              <a:pPr/>
              <a:t>10/10/2012</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FF1381-A602-4D57-B1A0-E0637B01041A}" type="slidenum">
              <a:rPr lang="en-GB" smtClean="0"/>
              <a:pPr/>
              <a:t>‹#›</a:t>
            </a:fld>
            <a:endParaRPr lang="en-GB" dirty="0"/>
          </a:p>
        </p:txBody>
      </p:sp>
    </p:spTree>
    <p:extLst>
      <p:ext uri="{BB962C8B-B14F-4D97-AF65-F5344CB8AC3E}">
        <p14:creationId xmlns:p14="http://schemas.microsoft.com/office/powerpoint/2010/main" val="237793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F03B13-C961-4CE6-975C-49F4AD553DDE}" type="datetime1">
              <a:rPr lang="en-GB" smtClean="0"/>
              <a:pPr/>
              <a:t>10/10/2012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F1381-A602-4D57-B1A0-E0637B01041A}" type="slidenum">
              <a:rPr lang="en-GB" smtClean="0"/>
              <a:pPr/>
              <a:t>‹#›</a:t>
            </a:fld>
            <a:endParaRPr lang="en-GB"/>
          </a:p>
        </p:txBody>
      </p:sp>
    </p:spTree>
    <p:extLst>
      <p:ext uri="{BB962C8B-B14F-4D97-AF65-F5344CB8AC3E}">
        <p14:creationId xmlns:p14="http://schemas.microsoft.com/office/powerpoint/2010/main" val="16534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9B0111-E034-43A1-B445-3EC0B90F8C7E}" type="datetime1">
              <a:rPr lang="en-GB" smtClean="0"/>
              <a:pPr/>
              <a:t>10/10/2012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F1381-A602-4D57-B1A0-E0637B01041A}" type="slidenum">
              <a:rPr lang="en-GB" smtClean="0"/>
              <a:pPr/>
              <a:t>‹#›</a:t>
            </a:fld>
            <a:endParaRPr lang="en-GB"/>
          </a:p>
        </p:txBody>
      </p:sp>
    </p:spTree>
    <p:extLst>
      <p:ext uri="{BB962C8B-B14F-4D97-AF65-F5344CB8AC3E}">
        <p14:creationId xmlns:p14="http://schemas.microsoft.com/office/powerpoint/2010/main" val="256080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u="sng"/>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7ABE8A-65E1-4B98-BA0C-FE28987A0EB3}" type="datetime1">
              <a:rPr lang="en-GB" smtClean="0"/>
              <a:pPr/>
              <a:t>10/10/2012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F1381-A602-4D57-B1A0-E0637B01041A}" type="slidenum">
              <a:rPr lang="en-GB" smtClean="0"/>
              <a:pPr/>
              <a:t>‹#›</a:t>
            </a:fld>
            <a:endParaRPr lang="en-GB"/>
          </a:p>
        </p:txBody>
      </p:sp>
    </p:spTree>
    <p:extLst>
      <p:ext uri="{BB962C8B-B14F-4D97-AF65-F5344CB8AC3E}">
        <p14:creationId xmlns:p14="http://schemas.microsoft.com/office/powerpoint/2010/main" val="277749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AC6F55-7168-4A7E-A70A-1B807C17D13A}" type="datetime1">
              <a:rPr lang="en-GB" smtClean="0"/>
              <a:pPr/>
              <a:t>10/10/2012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F1381-A602-4D57-B1A0-E0637B01041A}" type="slidenum">
              <a:rPr lang="en-GB" smtClean="0"/>
              <a:pPr/>
              <a:t>‹#›</a:t>
            </a:fld>
            <a:endParaRPr lang="en-GB"/>
          </a:p>
        </p:txBody>
      </p:sp>
    </p:spTree>
    <p:extLst>
      <p:ext uri="{BB962C8B-B14F-4D97-AF65-F5344CB8AC3E}">
        <p14:creationId xmlns:p14="http://schemas.microsoft.com/office/powerpoint/2010/main" val="354464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3623D9-413D-43ED-A7C4-A44C39EEE674}" type="datetime1">
              <a:rPr lang="en-GB" smtClean="0"/>
              <a:pPr/>
              <a:t>10/10/2012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F1381-A602-4D57-B1A0-E0637B01041A}" type="slidenum">
              <a:rPr lang="en-GB" smtClean="0"/>
              <a:pPr/>
              <a:t>‹#›</a:t>
            </a:fld>
            <a:endParaRPr lang="en-GB"/>
          </a:p>
        </p:txBody>
      </p:sp>
      <p:sp>
        <p:nvSpPr>
          <p:cNvPr id="8" name="Title 1"/>
          <p:cNvSpPr>
            <a:spLocks noGrp="1"/>
          </p:cNvSpPr>
          <p:nvPr>
            <p:ph type="title"/>
          </p:nvPr>
        </p:nvSpPr>
        <p:spPr>
          <a:xfrm>
            <a:off x="457200" y="274638"/>
            <a:ext cx="8229600" cy="1143000"/>
          </a:xfrm>
        </p:spPr>
        <p:txBody>
          <a:bodyPr/>
          <a:lstStyle>
            <a:lvl1pPr algn="l">
              <a:defRPr u="sng"/>
            </a:lvl1pPr>
          </a:lstStyle>
          <a:p>
            <a:r>
              <a:rPr lang="en-US" dirty="0" smtClean="0"/>
              <a:t>Click to edit Master title style</a:t>
            </a:r>
            <a:endParaRPr lang="en-GB" dirty="0"/>
          </a:p>
        </p:txBody>
      </p:sp>
    </p:spTree>
    <p:extLst>
      <p:ext uri="{BB962C8B-B14F-4D97-AF65-F5344CB8AC3E}">
        <p14:creationId xmlns:p14="http://schemas.microsoft.com/office/powerpoint/2010/main" val="321950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D731F8-E39E-4130-8F10-7512EA15AF35}" type="datetime1">
              <a:rPr lang="en-GB" smtClean="0"/>
              <a:pPr/>
              <a:t>10/10/2012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FF1381-A602-4D57-B1A0-E0637B01041A}" type="slidenum">
              <a:rPr lang="en-GB" smtClean="0"/>
              <a:pPr/>
              <a:t>‹#›</a:t>
            </a:fld>
            <a:endParaRPr lang="en-GB"/>
          </a:p>
        </p:txBody>
      </p:sp>
      <p:sp>
        <p:nvSpPr>
          <p:cNvPr id="10" name="Title 1"/>
          <p:cNvSpPr>
            <a:spLocks noGrp="1"/>
          </p:cNvSpPr>
          <p:nvPr>
            <p:ph type="title"/>
          </p:nvPr>
        </p:nvSpPr>
        <p:spPr>
          <a:xfrm>
            <a:off x="457200" y="274638"/>
            <a:ext cx="8229600" cy="1143000"/>
          </a:xfrm>
        </p:spPr>
        <p:txBody>
          <a:bodyPr/>
          <a:lstStyle>
            <a:lvl1pPr algn="l">
              <a:defRPr u="sng"/>
            </a:lvl1pPr>
          </a:lstStyle>
          <a:p>
            <a:r>
              <a:rPr lang="en-US" dirty="0" smtClean="0"/>
              <a:t>Click to edit Master title style</a:t>
            </a:r>
            <a:endParaRPr lang="en-GB" dirty="0"/>
          </a:p>
        </p:txBody>
      </p:sp>
    </p:spTree>
    <p:extLst>
      <p:ext uri="{BB962C8B-B14F-4D97-AF65-F5344CB8AC3E}">
        <p14:creationId xmlns:p14="http://schemas.microsoft.com/office/powerpoint/2010/main" val="43773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A4662A-00CE-47FB-8D24-4B6DD6715141}" type="datetime1">
              <a:rPr lang="en-GB" smtClean="0"/>
              <a:pPr/>
              <a:t>10/10/2012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FF1381-A602-4D57-B1A0-E0637B01041A}" type="slidenum">
              <a:rPr lang="en-GB" smtClean="0"/>
              <a:pPr/>
              <a:t>‹#›</a:t>
            </a:fld>
            <a:endParaRPr lang="en-GB"/>
          </a:p>
        </p:txBody>
      </p:sp>
    </p:spTree>
    <p:extLst>
      <p:ext uri="{BB962C8B-B14F-4D97-AF65-F5344CB8AC3E}">
        <p14:creationId xmlns:p14="http://schemas.microsoft.com/office/powerpoint/2010/main" val="17207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3E68C-22A8-4B18-B16E-23DB12156369}" type="datetime1">
              <a:rPr lang="en-GB" smtClean="0"/>
              <a:pPr/>
              <a:t>10/10/2012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FF1381-A602-4D57-B1A0-E0637B01041A}" type="slidenum">
              <a:rPr lang="en-GB" smtClean="0"/>
              <a:pPr/>
              <a:t>‹#›</a:t>
            </a:fld>
            <a:endParaRPr lang="en-GB"/>
          </a:p>
        </p:txBody>
      </p:sp>
    </p:spTree>
    <p:extLst>
      <p:ext uri="{BB962C8B-B14F-4D97-AF65-F5344CB8AC3E}">
        <p14:creationId xmlns:p14="http://schemas.microsoft.com/office/powerpoint/2010/main" val="156945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0DA3A-25CC-405F-961B-7FDD88E9DE52}" type="datetime1">
              <a:rPr lang="en-GB" smtClean="0"/>
              <a:pPr/>
              <a:t>10/10/2012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F1381-A602-4D57-B1A0-E0637B01041A}" type="slidenum">
              <a:rPr lang="en-GB" smtClean="0"/>
              <a:pPr/>
              <a:t>‹#›</a:t>
            </a:fld>
            <a:endParaRPr lang="en-GB"/>
          </a:p>
        </p:txBody>
      </p:sp>
    </p:spTree>
    <p:extLst>
      <p:ext uri="{BB962C8B-B14F-4D97-AF65-F5344CB8AC3E}">
        <p14:creationId xmlns:p14="http://schemas.microsoft.com/office/powerpoint/2010/main" val="218572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34947-06EA-47E9-B694-73E7BCBF9E90}" type="datetime1">
              <a:rPr lang="en-GB" smtClean="0"/>
              <a:pPr/>
              <a:t>10/10/2012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F1381-A602-4D57-B1A0-E0637B01041A}" type="slidenum">
              <a:rPr lang="en-GB" smtClean="0"/>
              <a:pPr/>
              <a:t>‹#›</a:t>
            </a:fld>
            <a:endParaRPr lang="en-GB"/>
          </a:p>
        </p:txBody>
      </p:sp>
    </p:spTree>
    <p:extLst>
      <p:ext uri="{BB962C8B-B14F-4D97-AF65-F5344CB8AC3E}">
        <p14:creationId xmlns:p14="http://schemas.microsoft.com/office/powerpoint/2010/main" val="393345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
              <a:schemeClr val="accent1">
                <a:tint val="66000"/>
                <a:satMod val="160000"/>
              </a:schemeClr>
            </a:gs>
            <a:gs pos="7000">
              <a:schemeClr val="accent1">
                <a:tint val="44500"/>
                <a:satMod val="160000"/>
              </a:schemeClr>
            </a:gs>
            <a:gs pos="8000">
              <a:schemeClr val="accent1">
                <a:tint val="23500"/>
                <a:satMod val="160000"/>
                <a:alpha val="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9C98C-CF8D-4E18-96C4-1289584C654E}" type="datetime1">
              <a:rPr lang="en-GB" smtClean="0"/>
              <a:pPr/>
              <a:t>10/10/2012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F1381-A602-4D57-B1A0-E0637B01041A}" type="slidenum">
              <a:rPr lang="en-GB" smtClean="0"/>
              <a:pPr/>
              <a:t>‹#›</a:t>
            </a:fld>
            <a:endParaRPr lang="en-GB"/>
          </a:p>
        </p:txBody>
      </p:sp>
    </p:spTree>
    <p:extLst>
      <p:ext uri="{BB962C8B-B14F-4D97-AF65-F5344CB8AC3E}">
        <p14:creationId xmlns:p14="http://schemas.microsoft.com/office/powerpoint/2010/main" val="221358687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acebook.com/lserowing" TargetMode="External"/><Relationship Id="rId2" Type="http://schemas.openxmlformats.org/officeDocument/2006/relationships/hyperlink" Target="http://www.lserc.com/"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mailto:au.club.rowing@lse.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wTitleHeading"/>
          <p:cNvSpPr>
            <a:spLocks noGrp="1" noChangeArrowheads="1"/>
          </p:cNvSpPr>
          <p:nvPr>
            <p:ph type="ctrTitle"/>
          </p:nvPr>
        </p:nvSpPr>
        <p:spPr>
          <a:xfrm>
            <a:off x="179512" y="4723220"/>
            <a:ext cx="5942012" cy="515182"/>
          </a:xfrm>
          <a:solidFill>
            <a:schemeClr val="accent1"/>
          </a:solidFill>
        </p:spPr>
        <p:txBody>
          <a:bodyPr lIns="182880" tIns="144000" rIns="91440" bIns="36000" anchor="b">
            <a:spAutoFit/>
          </a:bodyPr>
          <a:lstStyle>
            <a:lvl1pPr>
              <a:lnSpc>
                <a:spcPts val="2600"/>
              </a:lnSpc>
              <a:defRPr sz="2500">
                <a:solidFill>
                  <a:srgbClr val="000000"/>
                </a:solidFill>
              </a:defRPr>
            </a:lvl1pPr>
          </a:lstStyle>
          <a:p>
            <a:pPr marL="1698625" algn="l"/>
            <a:r>
              <a:rPr lang="en-US" sz="4000" dirty="0" smtClean="0"/>
              <a:t>LSE Rowing Club</a:t>
            </a:r>
            <a:endParaRPr lang="en-US" sz="4000" dirty="0"/>
          </a:p>
        </p:txBody>
      </p:sp>
      <p:sp>
        <p:nvSpPr>
          <p:cNvPr id="8" name="twBodyHeading"/>
          <p:cNvSpPr>
            <a:spLocks noGrp="1" noChangeArrowheads="1"/>
          </p:cNvSpPr>
          <p:nvPr>
            <p:ph type="subTitle" idx="1"/>
          </p:nvPr>
        </p:nvSpPr>
        <p:spPr bwMode="gray">
          <a:xfrm>
            <a:off x="179512" y="5309840"/>
            <a:ext cx="7313612" cy="279400"/>
          </a:xfrm>
          <a:solidFill>
            <a:schemeClr val="tx2">
              <a:lumMod val="75000"/>
            </a:schemeClr>
          </a:solidFill>
          <a:ln/>
        </p:spPr>
        <p:txBody>
          <a:bodyPr lIns="182880" tIns="18288" bIns="18288">
            <a:spAutoFit/>
          </a:bodyPr>
          <a:lstStyle>
            <a:lvl1pPr marL="0" indent="0">
              <a:lnSpc>
                <a:spcPts val="1900"/>
              </a:lnSpc>
              <a:spcBef>
                <a:spcPct val="0"/>
              </a:spcBef>
              <a:spcAft>
                <a:spcPct val="0"/>
              </a:spcAft>
              <a:buFont typeface="Wingdings" pitchFamily="2" charset="2"/>
              <a:buNone/>
              <a:defRPr sz="1800">
                <a:solidFill>
                  <a:srgbClr val="FFFFFF"/>
                </a:solidFill>
              </a:defRPr>
            </a:lvl1pPr>
          </a:lstStyle>
          <a:p>
            <a:pPr marL="1698625" algn="l"/>
            <a:r>
              <a:rPr lang="en-US" dirty="0" smtClean="0"/>
              <a:t>2012-2013 Season Introduction Meeting</a:t>
            </a:r>
            <a:endParaRPr lang="en-US" dirty="0"/>
          </a:p>
        </p:txBody>
      </p:sp>
    </p:spTree>
    <p:extLst>
      <p:ext uri="{BB962C8B-B14F-4D97-AF65-F5344CB8AC3E}">
        <p14:creationId xmlns:p14="http://schemas.microsoft.com/office/powerpoint/2010/main" val="496031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Schedule</a:t>
            </a:r>
            <a:endParaRPr lang="en-US" dirty="0"/>
          </a:p>
        </p:txBody>
      </p:sp>
      <p:sp>
        <p:nvSpPr>
          <p:cNvPr id="4" name="Slide Number Placeholder 3"/>
          <p:cNvSpPr>
            <a:spLocks noGrp="1"/>
          </p:cNvSpPr>
          <p:nvPr>
            <p:ph type="sldNum" sz="quarter" idx="12"/>
          </p:nvPr>
        </p:nvSpPr>
        <p:spPr/>
        <p:txBody>
          <a:bodyPr/>
          <a:lstStyle/>
          <a:p>
            <a:fld id="{C3FF1381-A602-4D57-B1A0-E0637B01041A}" type="slidenum">
              <a:rPr lang="en-GB" smtClean="0"/>
              <a:pPr/>
              <a:t>10</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37076"/>
            <a:ext cx="8784976" cy="195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556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The Club</a:t>
            </a:r>
            <a:endParaRPr lang="en-GB" dirty="0"/>
          </a:p>
        </p:txBody>
      </p:sp>
      <p:sp>
        <p:nvSpPr>
          <p:cNvPr id="4" name="Slide Number Placeholder 3"/>
          <p:cNvSpPr>
            <a:spLocks noGrp="1"/>
          </p:cNvSpPr>
          <p:nvPr>
            <p:ph type="sldNum" sz="quarter" idx="12"/>
          </p:nvPr>
        </p:nvSpPr>
        <p:spPr/>
        <p:txBody>
          <a:bodyPr/>
          <a:lstStyle/>
          <a:p>
            <a:fld id="{C3FF1381-A602-4D57-B1A0-E0637B01041A}" type="slidenum">
              <a:rPr lang="en-GB" smtClean="0"/>
              <a:pPr/>
              <a:t>2</a:t>
            </a:fld>
            <a:endParaRPr lang="en-GB"/>
          </a:p>
        </p:txBody>
      </p:sp>
      <p:grpSp>
        <p:nvGrpSpPr>
          <p:cNvPr id="14" name="Group 13"/>
          <p:cNvGrpSpPr/>
          <p:nvPr/>
        </p:nvGrpSpPr>
        <p:grpSpPr>
          <a:xfrm>
            <a:off x="683568" y="1196752"/>
            <a:ext cx="7776864" cy="5040560"/>
            <a:chOff x="395536" y="548680"/>
            <a:chExt cx="8352928" cy="6192688"/>
          </a:xfrm>
        </p:grpSpPr>
        <p:sp>
          <p:nvSpPr>
            <p:cNvPr id="6" name="Rectangle 5"/>
            <p:cNvSpPr/>
            <p:nvPr/>
          </p:nvSpPr>
          <p:spPr>
            <a:xfrm>
              <a:off x="782246" y="2132857"/>
              <a:ext cx="2281333"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Socials</a:t>
              </a:r>
              <a:endParaRPr lang="en-GB" sz="2400" dirty="0"/>
            </a:p>
          </p:txBody>
        </p:sp>
        <p:sp>
          <p:nvSpPr>
            <p:cNvPr id="7" name="Rectangle 6"/>
            <p:cNvSpPr/>
            <p:nvPr/>
          </p:nvSpPr>
          <p:spPr>
            <a:xfrm>
              <a:off x="3446542" y="2132857"/>
              <a:ext cx="2281333"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Rowing, Fitness &amp; Competitions </a:t>
              </a:r>
              <a:endParaRPr lang="en-GB" sz="2400" dirty="0"/>
            </a:p>
          </p:txBody>
        </p:sp>
        <p:sp>
          <p:nvSpPr>
            <p:cNvPr id="8" name="Rectangle 7"/>
            <p:cNvSpPr/>
            <p:nvPr/>
          </p:nvSpPr>
          <p:spPr>
            <a:xfrm>
              <a:off x="6110838" y="2132857"/>
              <a:ext cx="2281333"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Charity &amp; Fundraising</a:t>
              </a:r>
              <a:endParaRPr lang="en-GB" sz="2400" dirty="0"/>
            </a:p>
          </p:txBody>
        </p:sp>
        <p:sp>
          <p:nvSpPr>
            <p:cNvPr id="10" name="Rectangle 9"/>
            <p:cNvSpPr/>
            <p:nvPr/>
          </p:nvSpPr>
          <p:spPr>
            <a:xfrm>
              <a:off x="539552" y="6165304"/>
              <a:ext cx="806489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p:cNvSpPr/>
            <p:nvPr/>
          </p:nvSpPr>
          <p:spPr>
            <a:xfrm>
              <a:off x="539552" y="1916832"/>
              <a:ext cx="806489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Isosceles Triangle 11"/>
            <p:cNvSpPr/>
            <p:nvPr/>
          </p:nvSpPr>
          <p:spPr>
            <a:xfrm>
              <a:off x="539552" y="548680"/>
              <a:ext cx="8064896" cy="129614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LSE Rowing Club</a:t>
              </a:r>
              <a:endParaRPr lang="en-GB" sz="2400" dirty="0"/>
            </a:p>
          </p:txBody>
        </p:sp>
        <p:sp>
          <p:nvSpPr>
            <p:cNvPr id="13" name="Rectangle 12"/>
            <p:cNvSpPr/>
            <p:nvPr/>
          </p:nvSpPr>
          <p:spPr>
            <a:xfrm>
              <a:off x="395536" y="6381328"/>
              <a:ext cx="83529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t>Club members and the Committee</a:t>
              </a:r>
              <a:endParaRPr lang="en-GB" sz="2400" dirty="0"/>
            </a:p>
          </p:txBody>
        </p:sp>
      </p:grpSp>
    </p:spTree>
    <p:extLst>
      <p:ext uri="{BB962C8B-B14F-4D97-AF65-F5344CB8AC3E}">
        <p14:creationId xmlns:p14="http://schemas.microsoft.com/office/powerpoint/2010/main" val="11426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GB" dirty="0" smtClean="0"/>
              <a:t>The Committee</a:t>
            </a:r>
            <a:endParaRPr lang="en-GB"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512245664"/>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dirty="0" smtClean="0"/>
                        <a:t>Name</a:t>
                      </a:r>
                      <a:endParaRPr lang="en-GB" dirty="0"/>
                    </a:p>
                  </a:txBody>
                  <a:tcPr/>
                </a:tc>
                <a:tc>
                  <a:txBody>
                    <a:bodyPr/>
                    <a:lstStyle/>
                    <a:p>
                      <a:r>
                        <a:rPr lang="en-GB" dirty="0" smtClean="0"/>
                        <a:t>Position</a:t>
                      </a:r>
                      <a:endParaRPr lang="en-GB" dirty="0"/>
                    </a:p>
                  </a:txBody>
                  <a:tcPr/>
                </a:tc>
              </a:tr>
              <a:tr h="370840">
                <a:tc>
                  <a:txBody>
                    <a:bodyPr/>
                    <a:lstStyle/>
                    <a:p>
                      <a:r>
                        <a:rPr lang="en-GB" dirty="0" smtClean="0"/>
                        <a:t>Nikita </a:t>
                      </a:r>
                      <a:r>
                        <a:rPr lang="en-GB" dirty="0" err="1" smtClean="0"/>
                        <a:t>Nikitin</a:t>
                      </a:r>
                      <a:endParaRPr lang="en-GB" dirty="0"/>
                    </a:p>
                  </a:txBody>
                  <a:tcPr/>
                </a:tc>
                <a:tc>
                  <a:txBody>
                    <a:bodyPr/>
                    <a:lstStyle/>
                    <a:p>
                      <a:r>
                        <a:rPr lang="en-GB" dirty="0" smtClean="0"/>
                        <a:t>President</a:t>
                      </a:r>
                      <a:endParaRPr lang="en-GB" dirty="0"/>
                    </a:p>
                  </a:txBody>
                  <a:tcPr/>
                </a:tc>
              </a:tr>
              <a:tr h="370840">
                <a:tc>
                  <a:txBody>
                    <a:bodyPr/>
                    <a:lstStyle/>
                    <a:p>
                      <a:r>
                        <a:rPr lang="en-GB" dirty="0" smtClean="0"/>
                        <a:t>Ben</a:t>
                      </a:r>
                      <a:r>
                        <a:rPr lang="en-GB" baseline="0" dirty="0" smtClean="0"/>
                        <a:t> </a:t>
                      </a:r>
                      <a:r>
                        <a:rPr lang="en-GB" baseline="0" dirty="0" err="1" smtClean="0"/>
                        <a:t>Thies</a:t>
                      </a:r>
                      <a:endParaRPr lang="en-GB" dirty="0"/>
                    </a:p>
                  </a:txBody>
                  <a:tcPr/>
                </a:tc>
                <a:tc>
                  <a:txBody>
                    <a:bodyPr/>
                    <a:lstStyle/>
                    <a:p>
                      <a:r>
                        <a:rPr lang="en-GB" dirty="0" smtClean="0"/>
                        <a:t>Senior Men’s Captain</a:t>
                      </a:r>
                      <a:endParaRPr lang="en-GB" dirty="0"/>
                    </a:p>
                  </a:txBody>
                  <a:tcPr/>
                </a:tc>
              </a:tr>
              <a:tr h="370840">
                <a:tc>
                  <a:txBody>
                    <a:bodyPr/>
                    <a:lstStyle/>
                    <a:p>
                      <a:r>
                        <a:rPr lang="en-GB" dirty="0" err="1" smtClean="0"/>
                        <a:t>Freddi</a:t>
                      </a:r>
                      <a:r>
                        <a:rPr lang="en-GB" dirty="0" smtClean="0"/>
                        <a:t> </a:t>
                      </a:r>
                      <a:r>
                        <a:rPr lang="en-GB" dirty="0" err="1" smtClean="0"/>
                        <a:t>Muelke</a:t>
                      </a:r>
                      <a:endParaRPr lang="en-GB" dirty="0"/>
                    </a:p>
                  </a:txBody>
                  <a:tcPr/>
                </a:tc>
                <a:tc>
                  <a:txBody>
                    <a:bodyPr/>
                    <a:lstStyle/>
                    <a:p>
                      <a:r>
                        <a:rPr lang="en-GB" dirty="0" smtClean="0"/>
                        <a:t>Intermediate</a:t>
                      </a:r>
                      <a:r>
                        <a:rPr lang="en-GB" baseline="0" dirty="0" smtClean="0"/>
                        <a:t> &amp; Novice Men’s Captain</a:t>
                      </a:r>
                      <a:endParaRPr lang="en-GB" dirty="0"/>
                    </a:p>
                  </a:txBody>
                  <a:tcPr/>
                </a:tc>
              </a:tr>
              <a:tr h="370840">
                <a:tc>
                  <a:txBody>
                    <a:bodyPr/>
                    <a:lstStyle/>
                    <a:p>
                      <a:r>
                        <a:rPr lang="en-GB" dirty="0" smtClean="0"/>
                        <a:t>Tatum Summers</a:t>
                      </a:r>
                      <a:endParaRPr lang="en-GB" dirty="0"/>
                    </a:p>
                  </a:txBody>
                  <a:tcPr/>
                </a:tc>
                <a:tc>
                  <a:txBody>
                    <a:bodyPr/>
                    <a:lstStyle/>
                    <a:p>
                      <a:r>
                        <a:rPr lang="en-GB" dirty="0" smtClean="0"/>
                        <a:t>Novice Women’s Captain</a:t>
                      </a:r>
                      <a:endParaRPr lang="en-GB" dirty="0"/>
                    </a:p>
                  </a:txBody>
                  <a:tcPr/>
                </a:tc>
              </a:tr>
              <a:tr h="370840">
                <a:tc>
                  <a:txBody>
                    <a:bodyPr/>
                    <a:lstStyle/>
                    <a:p>
                      <a:r>
                        <a:rPr lang="en-GB" dirty="0" err="1" smtClean="0"/>
                        <a:t>Pelayo</a:t>
                      </a:r>
                      <a:r>
                        <a:rPr lang="en-GB" dirty="0" smtClean="0"/>
                        <a:t> Mendez-Valero</a:t>
                      </a:r>
                      <a:endParaRPr lang="en-GB" dirty="0"/>
                    </a:p>
                  </a:txBody>
                  <a:tcPr/>
                </a:tc>
                <a:tc>
                  <a:txBody>
                    <a:bodyPr/>
                    <a:lstStyle/>
                    <a:p>
                      <a:r>
                        <a:rPr lang="en-GB" dirty="0" smtClean="0"/>
                        <a:t>Social Secretary </a:t>
                      </a:r>
                      <a:endParaRPr lang="en-GB" dirty="0"/>
                    </a:p>
                  </a:txBody>
                  <a:tcPr/>
                </a:tc>
              </a:tr>
              <a:tr h="370840">
                <a:tc>
                  <a:txBody>
                    <a:bodyPr/>
                    <a:lstStyle/>
                    <a:p>
                      <a:r>
                        <a:rPr lang="en-GB" dirty="0" smtClean="0"/>
                        <a:t>Marcus</a:t>
                      </a:r>
                      <a:r>
                        <a:rPr lang="en-GB" baseline="0" dirty="0" smtClean="0"/>
                        <a:t> </a:t>
                      </a:r>
                      <a:r>
                        <a:rPr lang="en-GB" baseline="0" dirty="0" err="1" smtClean="0"/>
                        <a:t>Jehnke</a:t>
                      </a:r>
                      <a:endParaRPr lang="en-GB" dirty="0"/>
                    </a:p>
                  </a:txBody>
                  <a:tcPr/>
                </a:tc>
                <a:tc>
                  <a:txBody>
                    <a:bodyPr/>
                    <a:lstStyle/>
                    <a:p>
                      <a:r>
                        <a:rPr lang="en-GB" dirty="0" smtClean="0"/>
                        <a:t>Treasurer</a:t>
                      </a:r>
                      <a:endParaRPr lang="en-GB" dirty="0"/>
                    </a:p>
                  </a:txBody>
                  <a:tcPr/>
                </a:tc>
              </a:tr>
              <a:tr h="370840">
                <a:tc>
                  <a:txBody>
                    <a:bodyPr/>
                    <a:lstStyle/>
                    <a:p>
                      <a:r>
                        <a:rPr lang="en-GB" dirty="0" smtClean="0"/>
                        <a:t>Tom </a:t>
                      </a:r>
                      <a:r>
                        <a:rPr lang="en-GB" dirty="0" err="1" smtClean="0"/>
                        <a:t>Meaden</a:t>
                      </a:r>
                      <a:endParaRPr lang="en-GB" dirty="0"/>
                    </a:p>
                  </a:txBody>
                  <a:tcPr/>
                </a:tc>
                <a:tc>
                  <a:txBody>
                    <a:bodyPr/>
                    <a:lstStyle/>
                    <a:p>
                      <a:r>
                        <a:rPr lang="en-GB" dirty="0" smtClean="0"/>
                        <a:t>General Secretary </a:t>
                      </a:r>
                      <a:endParaRPr lang="en-GB" dirty="0"/>
                    </a:p>
                  </a:txBody>
                  <a:tcPr/>
                </a:tc>
              </a:tr>
              <a:tr h="370840">
                <a:tc>
                  <a:txBody>
                    <a:bodyPr/>
                    <a:lstStyle/>
                    <a:p>
                      <a:r>
                        <a:rPr lang="en-GB" dirty="0" smtClean="0"/>
                        <a:t>Naomi</a:t>
                      </a:r>
                      <a:r>
                        <a:rPr lang="en-GB" baseline="0" dirty="0" smtClean="0"/>
                        <a:t> </a:t>
                      </a:r>
                      <a:r>
                        <a:rPr lang="en-GB" baseline="0" dirty="0" err="1" smtClean="0"/>
                        <a:t>Gnanapragasam</a:t>
                      </a:r>
                      <a:r>
                        <a:rPr lang="en-GB" baseline="0" dirty="0" smtClean="0"/>
                        <a:t> </a:t>
                      </a:r>
                      <a:endParaRPr lang="en-GB" dirty="0"/>
                    </a:p>
                  </a:txBody>
                  <a:tcPr/>
                </a:tc>
                <a:tc>
                  <a:txBody>
                    <a:bodyPr/>
                    <a:lstStyle/>
                    <a:p>
                      <a:r>
                        <a:rPr lang="en-GB" dirty="0" smtClean="0"/>
                        <a:t>Kit Officer</a:t>
                      </a:r>
                      <a:endParaRPr lang="en-GB" dirty="0"/>
                    </a:p>
                  </a:txBody>
                  <a:tcPr/>
                </a:tc>
              </a:tr>
              <a:tr h="370840">
                <a:tc>
                  <a:txBody>
                    <a:bodyPr/>
                    <a:lstStyle/>
                    <a:p>
                      <a:r>
                        <a:rPr lang="en-GB" dirty="0" err="1" smtClean="0"/>
                        <a:t>Vardhan</a:t>
                      </a:r>
                      <a:r>
                        <a:rPr lang="en-GB" dirty="0" smtClean="0"/>
                        <a:t> </a:t>
                      </a:r>
                      <a:r>
                        <a:rPr lang="en-GB" dirty="0" err="1" smtClean="0"/>
                        <a:t>Kapoor</a:t>
                      </a:r>
                      <a:endParaRPr lang="en-GB" dirty="0"/>
                    </a:p>
                  </a:txBody>
                  <a:tcPr/>
                </a:tc>
                <a:tc>
                  <a:txBody>
                    <a:bodyPr/>
                    <a:lstStyle/>
                    <a:p>
                      <a:r>
                        <a:rPr lang="en-GB" dirty="0" smtClean="0"/>
                        <a:t>Press</a:t>
                      </a:r>
                      <a:r>
                        <a:rPr lang="en-GB" baseline="0" dirty="0" smtClean="0"/>
                        <a:t> &amp; Website Officer </a:t>
                      </a:r>
                      <a:endParaRPr lang="en-GB" dirty="0"/>
                    </a:p>
                  </a:txBody>
                  <a:tcPr/>
                </a:tc>
              </a:tr>
              <a:tr h="370840">
                <a:tc>
                  <a:txBody>
                    <a:bodyPr/>
                    <a:lstStyle/>
                    <a:p>
                      <a:r>
                        <a:rPr lang="en-GB" dirty="0" smtClean="0"/>
                        <a:t>Jack</a:t>
                      </a:r>
                      <a:r>
                        <a:rPr lang="en-GB" baseline="0" dirty="0" smtClean="0"/>
                        <a:t> Curtis</a:t>
                      </a:r>
                      <a:endParaRPr lang="en-GB" dirty="0"/>
                    </a:p>
                  </a:txBody>
                  <a:tcPr/>
                </a:tc>
                <a:tc>
                  <a:txBody>
                    <a:bodyPr/>
                    <a:lstStyle/>
                    <a:p>
                      <a:r>
                        <a:rPr lang="en-GB" dirty="0" smtClean="0"/>
                        <a:t>AU</a:t>
                      </a:r>
                      <a:r>
                        <a:rPr lang="en-GB" baseline="0" dirty="0" smtClean="0"/>
                        <a:t> Executive Representative </a:t>
                      </a:r>
                      <a:endParaRPr lang="en-GB" dirty="0"/>
                    </a:p>
                  </a:txBody>
                  <a:tcPr/>
                </a:tc>
              </a:tr>
            </a:tbl>
          </a:graphicData>
        </a:graphic>
      </p:graphicFrame>
      <p:sp>
        <p:nvSpPr>
          <p:cNvPr id="3" name="Slide Number Placeholder 2"/>
          <p:cNvSpPr>
            <a:spLocks noGrp="1"/>
          </p:cNvSpPr>
          <p:nvPr>
            <p:ph type="sldNum" sz="quarter" idx="12"/>
          </p:nvPr>
        </p:nvSpPr>
        <p:spPr/>
        <p:txBody>
          <a:bodyPr/>
          <a:lstStyle/>
          <a:p>
            <a:fld id="{C3FF1381-A602-4D57-B1A0-E0637B01041A}" type="slidenum">
              <a:rPr lang="en-GB" smtClean="0"/>
              <a:pPr/>
              <a:t>3</a:t>
            </a:fld>
            <a:endParaRPr lang="en-GB"/>
          </a:p>
        </p:txBody>
      </p:sp>
    </p:spTree>
    <p:extLst>
      <p:ext uri="{BB962C8B-B14F-4D97-AF65-F5344CB8AC3E}">
        <p14:creationId xmlns:p14="http://schemas.microsoft.com/office/powerpoint/2010/main" val="3974175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dirty="0" smtClean="0"/>
              <a:t>Training</a:t>
            </a:r>
            <a:endParaRPr lang="en-GB" dirty="0"/>
          </a:p>
        </p:txBody>
      </p:sp>
      <p:sp>
        <p:nvSpPr>
          <p:cNvPr id="6" name="Text Placeholder 5"/>
          <p:cNvSpPr>
            <a:spLocks noGrp="1"/>
          </p:cNvSpPr>
          <p:nvPr>
            <p:ph type="body" idx="1"/>
          </p:nvPr>
        </p:nvSpPr>
        <p:spPr/>
        <p:txBody>
          <a:bodyPr/>
          <a:lstStyle/>
          <a:p>
            <a:r>
              <a:rPr lang="en-GB" dirty="0" smtClean="0"/>
              <a:t>Land Training</a:t>
            </a:r>
          </a:p>
        </p:txBody>
      </p:sp>
      <p:sp>
        <p:nvSpPr>
          <p:cNvPr id="3" name="Content Placeholder 2"/>
          <p:cNvSpPr>
            <a:spLocks noGrp="1"/>
          </p:cNvSpPr>
          <p:nvPr>
            <p:ph sz="half" idx="2"/>
          </p:nvPr>
        </p:nvSpPr>
        <p:spPr/>
        <p:txBody>
          <a:bodyPr>
            <a:normAutofit/>
          </a:bodyPr>
          <a:lstStyle/>
          <a:p>
            <a:r>
              <a:rPr lang="en-GB" dirty="0" smtClean="0"/>
              <a:t>Erg sessions</a:t>
            </a:r>
          </a:p>
          <a:p>
            <a:r>
              <a:rPr lang="en-GB" dirty="0" smtClean="0"/>
              <a:t>Circuit training</a:t>
            </a:r>
          </a:p>
          <a:p>
            <a:r>
              <a:rPr lang="en-GB" dirty="0" smtClean="0"/>
              <a:t>Weight training</a:t>
            </a:r>
          </a:p>
          <a:p>
            <a:r>
              <a:rPr lang="en-GB" dirty="0" smtClean="0"/>
              <a:t>Team jogs</a:t>
            </a:r>
          </a:p>
          <a:p>
            <a:endParaRPr lang="en-GB" dirty="0"/>
          </a:p>
          <a:p>
            <a:pPr marL="0" indent="0">
              <a:buNone/>
            </a:pPr>
            <a:endParaRPr lang="en-GB" i="1" dirty="0" smtClean="0"/>
          </a:p>
          <a:p>
            <a:pPr marL="0" indent="0">
              <a:buNone/>
            </a:pPr>
            <a:endParaRPr lang="en-GB" i="1" dirty="0" smtClean="0"/>
          </a:p>
          <a:p>
            <a:endParaRPr lang="en-GB" i="1" dirty="0" smtClean="0"/>
          </a:p>
          <a:p>
            <a:endParaRPr lang="en-GB" dirty="0"/>
          </a:p>
        </p:txBody>
      </p:sp>
      <p:sp>
        <p:nvSpPr>
          <p:cNvPr id="7" name="Text Placeholder 6"/>
          <p:cNvSpPr>
            <a:spLocks noGrp="1"/>
          </p:cNvSpPr>
          <p:nvPr>
            <p:ph type="body" sz="quarter" idx="3"/>
          </p:nvPr>
        </p:nvSpPr>
        <p:spPr/>
        <p:txBody>
          <a:bodyPr/>
          <a:lstStyle/>
          <a:p>
            <a:r>
              <a:rPr lang="de-DE" dirty="0" smtClean="0"/>
              <a:t>Water Training</a:t>
            </a:r>
            <a:endParaRPr lang="en-GB" dirty="0"/>
          </a:p>
        </p:txBody>
      </p:sp>
      <p:sp>
        <p:nvSpPr>
          <p:cNvPr id="8" name="Content Placeholder 7"/>
          <p:cNvSpPr>
            <a:spLocks noGrp="1"/>
          </p:cNvSpPr>
          <p:nvPr>
            <p:ph sz="quarter" idx="4"/>
          </p:nvPr>
        </p:nvSpPr>
        <p:spPr/>
        <p:txBody>
          <a:bodyPr/>
          <a:lstStyle/>
          <a:p>
            <a:r>
              <a:rPr lang="en-GB" dirty="0" smtClean="0"/>
              <a:t>Outings from University of London Boathouse in Chiswick</a:t>
            </a:r>
          </a:p>
        </p:txBody>
      </p:sp>
      <p:sp>
        <p:nvSpPr>
          <p:cNvPr id="5" name="Slide Number Placeholder 4"/>
          <p:cNvSpPr>
            <a:spLocks noGrp="1"/>
          </p:cNvSpPr>
          <p:nvPr>
            <p:ph type="sldNum" sz="quarter" idx="12"/>
          </p:nvPr>
        </p:nvSpPr>
        <p:spPr/>
        <p:txBody>
          <a:bodyPr/>
          <a:lstStyle/>
          <a:p>
            <a:fld id="{C3FF1381-A602-4D57-B1A0-E0637B01041A}" type="slidenum">
              <a:rPr lang="en-GB" smtClean="0"/>
              <a:pPr/>
              <a:t>4</a:t>
            </a:fld>
            <a:endParaRPr lang="en-GB"/>
          </a:p>
        </p:txBody>
      </p:sp>
      <p:pic>
        <p:nvPicPr>
          <p:cNvPr id="3075" name="Picture 3" descr="C:\Users\Benjamin Thies\Dropbox\NOVFacebook\NOVFacebook_0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04" t="37145" r="21212" b="32711"/>
          <a:stretch/>
        </p:blipFill>
        <p:spPr bwMode="auto">
          <a:xfrm>
            <a:off x="1154553" y="4149080"/>
            <a:ext cx="6834895" cy="231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454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84176"/>
            <a:ext cx="8219256" cy="4709120"/>
          </a:xfrm>
        </p:spPr>
        <p:txBody>
          <a:bodyPr>
            <a:normAutofit fontScale="70000" lnSpcReduction="20000"/>
          </a:bodyPr>
          <a:lstStyle/>
          <a:p>
            <a:pPr marL="0" indent="0">
              <a:buNone/>
            </a:pPr>
            <a:r>
              <a:rPr lang="en-GB" dirty="0" smtClean="0"/>
              <a:t>What to wear:</a:t>
            </a:r>
          </a:p>
          <a:p>
            <a:r>
              <a:rPr lang="en-GB" dirty="0" smtClean="0"/>
              <a:t>Thermal clothing and layers are best </a:t>
            </a:r>
          </a:p>
          <a:p>
            <a:r>
              <a:rPr lang="en-GB" dirty="0" smtClean="0"/>
              <a:t>Make sure to bring spare socks</a:t>
            </a:r>
          </a:p>
          <a:p>
            <a:r>
              <a:rPr lang="en-GB" b="1" dirty="0" smtClean="0"/>
              <a:t>Rubber </a:t>
            </a:r>
            <a:r>
              <a:rPr lang="en-GB" b="1" dirty="0"/>
              <a:t>boots/Flip Flops</a:t>
            </a:r>
          </a:p>
          <a:p>
            <a:r>
              <a:rPr lang="en-GB" dirty="0" smtClean="0"/>
              <a:t>LSE Rowing kit orders before the end of October</a:t>
            </a:r>
          </a:p>
          <a:p>
            <a:endParaRPr lang="en-GB" dirty="0"/>
          </a:p>
          <a:p>
            <a:pPr marL="0" indent="0">
              <a:buNone/>
            </a:pPr>
            <a:r>
              <a:rPr lang="en-GB" dirty="0" smtClean="0"/>
              <a:t>How to get to the Boathouse: </a:t>
            </a:r>
          </a:p>
          <a:p>
            <a:r>
              <a:rPr lang="en-GB" dirty="0" smtClean="0"/>
              <a:t>Train from Waterloo station to Chiswick Rail station</a:t>
            </a:r>
          </a:p>
          <a:p>
            <a:r>
              <a:rPr lang="en-GB" dirty="0" smtClean="0"/>
              <a:t>Approx. 25 minutes</a:t>
            </a:r>
          </a:p>
          <a:p>
            <a:pPr marL="0" indent="0">
              <a:buNone/>
            </a:pPr>
            <a:endParaRPr lang="en-GB" dirty="0"/>
          </a:p>
          <a:p>
            <a:pPr marL="0" indent="0">
              <a:buNone/>
            </a:pPr>
            <a:r>
              <a:rPr lang="en-GB" dirty="0" smtClean="0"/>
              <a:t>Rowing </a:t>
            </a:r>
            <a:r>
              <a:rPr lang="en-GB" dirty="0"/>
              <a:t>on the </a:t>
            </a:r>
            <a:r>
              <a:rPr lang="en-GB" dirty="0" smtClean="0"/>
              <a:t>water </a:t>
            </a:r>
          </a:p>
          <a:p>
            <a:pPr marL="0" indent="0">
              <a:buNone/>
            </a:pPr>
            <a:r>
              <a:rPr lang="en-GB" dirty="0" smtClean="0"/>
              <a:t>requires </a:t>
            </a:r>
            <a:r>
              <a:rPr lang="en-GB" dirty="0"/>
              <a:t>that you can </a:t>
            </a:r>
            <a:endParaRPr lang="en-GB" dirty="0" smtClean="0"/>
          </a:p>
          <a:p>
            <a:pPr marL="0" indent="0">
              <a:buNone/>
            </a:pPr>
            <a:r>
              <a:rPr lang="en-GB" dirty="0" smtClean="0"/>
              <a:t>swim </a:t>
            </a:r>
            <a:r>
              <a:rPr lang="en-GB" dirty="0"/>
              <a:t>25m </a:t>
            </a:r>
            <a:r>
              <a:rPr lang="en-GB" dirty="0" smtClean="0"/>
              <a:t>unaided</a:t>
            </a:r>
            <a:r>
              <a:rPr lang="en-GB" dirty="0"/>
              <a:t>. </a:t>
            </a:r>
            <a:endParaRPr lang="en-GB" dirty="0" smtClean="0"/>
          </a:p>
          <a:p>
            <a:pPr marL="0" indent="0">
              <a:buNone/>
            </a:pPr>
            <a:endParaRPr lang="en-GB" dirty="0" smtClean="0"/>
          </a:p>
          <a:p>
            <a:pPr marL="0" indent="0">
              <a:buNone/>
            </a:pPr>
            <a:endParaRPr lang="en-GB" dirty="0" smtClean="0"/>
          </a:p>
          <a:p>
            <a:endParaRPr lang="en-GB" dirty="0" smtClean="0"/>
          </a:p>
          <a:p>
            <a:endParaRPr lang="en-GB" dirty="0"/>
          </a:p>
        </p:txBody>
      </p:sp>
      <p:sp>
        <p:nvSpPr>
          <p:cNvPr id="5" name="Title 4"/>
          <p:cNvSpPr>
            <a:spLocks noGrp="1"/>
          </p:cNvSpPr>
          <p:nvPr>
            <p:ph type="title"/>
          </p:nvPr>
        </p:nvSpPr>
        <p:spPr/>
        <p:txBody>
          <a:bodyPr/>
          <a:lstStyle/>
          <a:p>
            <a:r>
              <a:rPr lang="de-DE" dirty="0" smtClean="0"/>
              <a:t>Water Outings</a:t>
            </a:r>
            <a:endParaRPr lang="en-GB" dirty="0"/>
          </a:p>
        </p:txBody>
      </p:sp>
      <p:sp>
        <p:nvSpPr>
          <p:cNvPr id="7" name="Slide Number Placeholder 6"/>
          <p:cNvSpPr>
            <a:spLocks noGrp="1"/>
          </p:cNvSpPr>
          <p:nvPr>
            <p:ph type="sldNum" sz="quarter" idx="12"/>
          </p:nvPr>
        </p:nvSpPr>
        <p:spPr/>
        <p:txBody>
          <a:bodyPr/>
          <a:lstStyle/>
          <a:p>
            <a:fld id="{C3FF1381-A602-4D57-B1A0-E0637B01041A}" type="slidenum">
              <a:rPr lang="en-GB" smtClean="0"/>
              <a:pPr/>
              <a:t>5</a:t>
            </a:fld>
            <a:endParaRPr lang="en-GB"/>
          </a:p>
        </p:txBody>
      </p:sp>
      <p:pic>
        <p:nvPicPr>
          <p:cNvPr id="4098" name="Picture 2" descr="C:\Users\Benjamin Thies\Dropbox\IMFacebook\IMFacebook_0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903" b="15865"/>
          <a:stretch/>
        </p:blipFill>
        <p:spPr bwMode="auto">
          <a:xfrm>
            <a:off x="3347864" y="4149080"/>
            <a:ext cx="5184576" cy="180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43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20502"/>
            <a:ext cx="8507288" cy="4997152"/>
          </a:xfrm>
        </p:spPr>
        <p:txBody>
          <a:bodyPr>
            <a:normAutofit fontScale="55000" lnSpcReduction="20000"/>
          </a:bodyPr>
          <a:lstStyle/>
          <a:p>
            <a:pPr marL="0" indent="0">
              <a:buNone/>
            </a:pPr>
            <a:r>
              <a:rPr lang="en-GB" dirty="0" smtClean="0"/>
              <a:t>Regular Socials:</a:t>
            </a:r>
          </a:p>
          <a:p>
            <a:r>
              <a:rPr lang="en-GB" dirty="0" smtClean="0"/>
              <a:t>AU nights every Wednesday (Zoo Cards!)</a:t>
            </a:r>
          </a:p>
          <a:p>
            <a:r>
              <a:rPr lang="en-GB" dirty="0" smtClean="0"/>
              <a:t>Team Dinners</a:t>
            </a:r>
          </a:p>
          <a:p>
            <a:pPr marL="0" indent="0">
              <a:buNone/>
            </a:pPr>
            <a:endParaRPr lang="en-GB" dirty="0" smtClean="0"/>
          </a:p>
          <a:p>
            <a:pPr marL="0" indent="0">
              <a:buNone/>
            </a:pPr>
            <a:r>
              <a:rPr lang="en-GB" dirty="0" smtClean="0"/>
              <a:t>Coming Up:</a:t>
            </a:r>
          </a:p>
          <a:p>
            <a:pPr marL="0" indent="0">
              <a:buNone/>
            </a:pPr>
            <a:r>
              <a:rPr lang="en-GB" dirty="0" smtClean="0"/>
              <a:t>AU </a:t>
            </a:r>
            <a:r>
              <a:rPr lang="en-GB" dirty="0" smtClean="0"/>
              <a:t>Welcome Party – 17</a:t>
            </a:r>
            <a:r>
              <a:rPr lang="en-GB" baseline="30000" dirty="0" smtClean="0"/>
              <a:t>th</a:t>
            </a:r>
            <a:r>
              <a:rPr lang="en-GB" dirty="0" smtClean="0"/>
              <a:t> October (Tickets on sale</a:t>
            </a:r>
            <a:r>
              <a:rPr lang="en-GB" dirty="0" smtClean="0"/>
              <a:t>!)</a:t>
            </a:r>
          </a:p>
          <a:p>
            <a:pPr marL="0" indent="0">
              <a:buNone/>
            </a:pPr>
            <a:r>
              <a:rPr lang="en-GB" dirty="0"/>
              <a:t>Launch Night at Proud (Camden) </a:t>
            </a:r>
            <a:r>
              <a:rPr lang="en-GB" dirty="0" smtClean="0"/>
              <a:t>– 22</a:t>
            </a:r>
            <a:r>
              <a:rPr lang="en-GB" baseline="30000" dirty="0" smtClean="0"/>
              <a:t>nd</a:t>
            </a:r>
            <a:r>
              <a:rPr lang="en-GB" dirty="0" smtClean="0"/>
              <a:t> October</a:t>
            </a:r>
            <a:endParaRPr lang="en-GB" dirty="0" smtClean="0"/>
          </a:p>
          <a:p>
            <a:pPr marL="0" indent="0">
              <a:buNone/>
            </a:pPr>
            <a:r>
              <a:rPr lang="en-GB" dirty="0" smtClean="0"/>
              <a:t>Team Dinner – 24</a:t>
            </a:r>
            <a:r>
              <a:rPr lang="en-GB" baseline="30000" dirty="0" smtClean="0"/>
              <a:t>th</a:t>
            </a:r>
            <a:r>
              <a:rPr lang="en-GB" dirty="0" smtClean="0"/>
              <a:t> October</a:t>
            </a:r>
          </a:p>
          <a:p>
            <a:pPr marL="0" indent="0">
              <a:buNone/>
            </a:pPr>
            <a:endParaRPr lang="en-GB" dirty="0"/>
          </a:p>
          <a:p>
            <a:pPr marL="0" indent="0">
              <a:buNone/>
            </a:pPr>
            <a:r>
              <a:rPr lang="en-GB" dirty="0" smtClean="0"/>
              <a:t>Annual Socials:</a:t>
            </a:r>
          </a:p>
          <a:p>
            <a:r>
              <a:rPr lang="en-GB" dirty="0" smtClean="0"/>
              <a:t>RAG Charity Row</a:t>
            </a:r>
          </a:p>
          <a:p>
            <a:r>
              <a:rPr lang="en-GB" dirty="0" smtClean="0"/>
              <a:t>AU </a:t>
            </a:r>
            <a:r>
              <a:rPr lang="en-GB" dirty="0"/>
              <a:t>Carol</a:t>
            </a:r>
          </a:p>
          <a:p>
            <a:r>
              <a:rPr lang="en-GB" dirty="0"/>
              <a:t>AU </a:t>
            </a:r>
            <a:r>
              <a:rPr lang="en-GB" dirty="0" smtClean="0"/>
              <a:t>Ball</a:t>
            </a:r>
          </a:p>
          <a:p>
            <a:r>
              <a:rPr lang="en-GB" dirty="0" smtClean="0"/>
              <a:t>Paintballing</a:t>
            </a:r>
          </a:p>
          <a:p>
            <a:r>
              <a:rPr lang="en-GB" dirty="0" smtClean="0"/>
              <a:t>International Regattas</a:t>
            </a:r>
          </a:p>
          <a:p>
            <a:r>
              <a:rPr lang="en-GB" dirty="0" smtClean="0"/>
              <a:t>Tour</a:t>
            </a:r>
          </a:p>
          <a:p>
            <a:pPr marL="0" indent="0">
              <a:buNone/>
            </a:pPr>
            <a:endParaRPr lang="en-GB" dirty="0" smtClean="0"/>
          </a:p>
          <a:p>
            <a:pPr marL="0" indent="0">
              <a:buNone/>
            </a:pPr>
            <a:r>
              <a:rPr lang="en-GB" dirty="0" smtClean="0"/>
              <a:t>And much, much more!</a:t>
            </a:r>
          </a:p>
          <a:p>
            <a:endParaRPr lang="en-GB" dirty="0" smtClean="0"/>
          </a:p>
          <a:p>
            <a:endParaRPr lang="en-GB" dirty="0"/>
          </a:p>
        </p:txBody>
      </p:sp>
      <p:sp>
        <p:nvSpPr>
          <p:cNvPr id="4" name="Title 3"/>
          <p:cNvSpPr>
            <a:spLocks noGrp="1"/>
          </p:cNvSpPr>
          <p:nvPr>
            <p:ph type="title"/>
          </p:nvPr>
        </p:nvSpPr>
        <p:spPr/>
        <p:txBody>
          <a:bodyPr/>
          <a:lstStyle/>
          <a:p>
            <a:r>
              <a:rPr lang="de-DE" dirty="0" smtClean="0"/>
              <a:t>Socials</a:t>
            </a:r>
            <a:endParaRPr lang="en-GB" dirty="0"/>
          </a:p>
        </p:txBody>
      </p:sp>
      <p:sp>
        <p:nvSpPr>
          <p:cNvPr id="6" name="Slide Number Placeholder 5"/>
          <p:cNvSpPr>
            <a:spLocks noGrp="1"/>
          </p:cNvSpPr>
          <p:nvPr>
            <p:ph type="sldNum" sz="quarter" idx="12"/>
          </p:nvPr>
        </p:nvSpPr>
        <p:spPr/>
        <p:txBody>
          <a:bodyPr/>
          <a:lstStyle/>
          <a:p>
            <a:fld id="{C3FF1381-A602-4D57-B1A0-E0637B01041A}" type="slidenum">
              <a:rPr lang="en-GB" smtClean="0"/>
              <a:pPr/>
              <a:t>6</a:t>
            </a:fld>
            <a:endParaRPr lang="en-GB"/>
          </a:p>
        </p:txBody>
      </p:sp>
      <p:pic>
        <p:nvPicPr>
          <p:cNvPr id="7" name="Picture 4" descr="http://sphotos-c.ak.fbcdn.net/hphotos-ak-ash4/320628_2207352059180_183048557_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78" b="22671"/>
          <a:stretch/>
        </p:blipFill>
        <p:spPr bwMode="auto">
          <a:xfrm rot="170035">
            <a:off x="6131977" y="1253962"/>
            <a:ext cx="2341633" cy="11073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photos-c.ak.fbcdn.net/hphotos-ak-ash4/376306_2341785219925_1164270128_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47" t="21764" r="4134" b="6168"/>
          <a:stretch/>
        </p:blipFill>
        <p:spPr bwMode="auto">
          <a:xfrm rot="21292747">
            <a:off x="6496969" y="2206362"/>
            <a:ext cx="1796999" cy="1979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photos-d.ak.fbcdn.net/hphotos-ak-prn1/64649_2896236960872_751387849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36" t="16468" r="3840" b="26760"/>
          <a:stretch/>
        </p:blipFill>
        <p:spPr bwMode="auto">
          <a:xfrm rot="509154">
            <a:off x="6230967" y="3691428"/>
            <a:ext cx="2440880" cy="12194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Benjamin Thies\Dropbox\SOCIALFacebook\SOCIALFacebook_01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4003"/>
          <a:stretch/>
        </p:blipFill>
        <p:spPr bwMode="auto">
          <a:xfrm rot="21434044">
            <a:off x="6361196" y="4668793"/>
            <a:ext cx="1895280" cy="166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466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de-DE" dirty="0" smtClean="0"/>
              <a:t>The 2012-2013 Season</a:t>
            </a:r>
            <a:endParaRPr lang="en-GB" dirty="0"/>
          </a:p>
        </p:txBody>
      </p:sp>
      <p:sp>
        <p:nvSpPr>
          <p:cNvPr id="5" name="Slide Number Placeholder 4"/>
          <p:cNvSpPr>
            <a:spLocks noGrp="1"/>
          </p:cNvSpPr>
          <p:nvPr>
            <p:ph type="sldNum" sz="quarter" idx="12"/>
          </p:nvPr>
        </p:nvSpPr>
        <p:spPr/>
        <p:txBody>
          <a:bodyPr/>
          <a:lstStyle/>
          <a:p>
            <a:fld id="{C3FF1381-A602-4D57-B1A0-E0637B01041A}" type="slidenum">
              <a:rPr lang="en-GB" smtClean="0"/>
              <a:pPr/>
              <a:t>7</a:t>
            </a:fld>
            <a:endParaRPr lang="en-GB"/>
          </a:p>
        </p:txBody>
      </p:sp>
      <p:grpSp>
        <p:nvGrpSpPr>
          <p:cNvPr id="30" name="Group 29"/>
          <p:cNvGrpSpPr/>
          <p:nvPr/>
        </p:nvGrpSpPr>
        <p:grpSpPr>
          <a:xfrm>
            <a:off x="323528" y="1340768"/>
            <a:ext cx="8641208" cy="4536157"/>
            <a:chOff x="395288" y="1700212"/>
            <a:chExt cx="8353425" cy="4176713"/>
          </a:xfrm>
        </p:grpSpPr>
        <p:sp>
          <p:nvSpPr>
            <p:cNvPr id="7" name="AutoShape 2"/>
            <p:cNvSpPr>
              <a:spLocks noChangeArrowheads="1"/>
            </p:cNvSpPr>
            <p:nvPr>
              <p:custDataLst>
                <p:tags r:id="rId1"/>
              </p:custDataLst>
            </p:nvPr>
          </p:nvSpPr>
          <p:spPr bwMode="auto">
            <a:xfrm flipH="1">
              <a:off x="1420813" y="5302250"/>
              <a:ext cx="7327900" cy="565150"/>
            </a:xfrm>
            <a:prstGeom prst="parallelogram">
              <a:avLst>
                <a:gd name="adj" fmla="val 126541"/>
              </a:avLst>
            </a:prstGeom>
            <a:gradFill rotWithShape="1">
              <a:gsLst>
                <a:gs pos="0">
                  <a:srgbClr val="DDDDDD"/>
                </a:gs>
                <a:gs pos="100000">
                  <a:srgbClr val="DDDDDD">
                    <a:gamma/>
                    <a:tint val="54118"/>
                    <a:invGamma/>
                    <a:alpha val="0"/>
                  </a:srgbClr>
                </a:gs>
              </a:gsLst>
              <a:lin ang="0" scaled="1"/>
            </a:gradFill>
            <a:ln w="9525" algn="ctr">
              <a:noFill/>
              <a:miter lim="800000"/>
              <a:headEnd/>
              <a:tailEnd/>
            </a:ln>
            <a:effectLst/>
          </p:spPr>
          <p:txBody>
            <a:bodyPr wrap="none" lIns="0" tIns="0" rIns="0" bIns="0" anchor="ctr"/>
            <a:lstStyle/>
            <a:p>
              <a:endParaRPr lang="de-DE"/>
            </a:p>
          </p:txBody>
        </p:sp>
        <p:sp>
          <p:nvSpPr>
            <p:cNvPr id="8" name="Rectangle 3"/>
            <p:cNvSpPr>
              <a:spLocks noChangeArrowheads="1"/>
            </p:cNvSpPr>
            <p:nvPr>
              <p:custDataLst>
                <p:tags r:id="rId2"/>
              </p:custDataLst>
            </p:nvPr>
          </p:nvSpPr>
          <p:spPr bwMode="auto">
            <a:xfrm>
              <a:off x="1263650" y="5643563"/>
              <a:ext cx="2736850" cy="233362"/>
            </a:xfrm>
            <a:prstGeom prst="rect">
              <a:avLst/>
            </a:prstGeom>
            <a:solidFill>
              <a:schemeClr val="accent1"/>
            </a:solidFill>
            <a:ln w="9525" algn="ctr">
              <a:solidFill>
                <a:schemeClr val="bg1"/>
              </a:solidFill>
              <a:miter lim="800000"/>
              <a:headEnd/>
              <a:tailEnd/>
            </a:ln>
            <a:effectLst/>
          </p:spPr>
          <p:txBody>
            <a:bodyPr tIns="18000"/>
            <a:lstStyle/>
            <a:p>
              <a:pPr algn="ctr"/>
              <a:r>
                <a:rPr lang="de-DE" sz="1600" dirty="0" smtClean="0">
                  <a:solidFill>
                    <a:schemeClr val="bg1"/>
                  </a:solidFill>
                </a:rPr>
                <a:t>October 4th – December 14th</a:t>
              </a:r>
              <a:endParaRPr lang="de-DE" sz="1600" dirty="0">
                <a:solidFill>
                  <a:schemeClr val="bg1"/>
                </a:solidFill>
              </a:endParaRPr>
            </a:p>
          </p:txBody>
        </p:sp>
        <p:sp>
          <p:nvSpPr>
            <p:cNvPr id="9" name="Freeform 4"/>
            <p:cNvSpPr>
              <a:spLocks/>
            </p:cNvSpPr>
            <p:nvPr>
              <p:custDataLst>
                <p:tags r:id="rId3"/>
              </p:custDataLst>
            </p:nvPr>
          </p:nvSpPr>
          <p:spPr bwMode="auto">
            <a:xfrm>
              <a:off x="398463" y="5137150"/>
              <a:ext cx="868362" cy="739775"/>
            </a:xfrm>
            <a:custGeom>
              <a:avLst/>
              <a:gdLst/>
              <a:ahLst/>
              <a:cxnLst>
                <a:cxn ang="0">
                  <a:pos x="343" y="340"/>
                </a:cxn>
                <a:cxn ang="0">
                  <a:pos x="343" y="494"/>
                </a:cxn>
                <a:cxn ang="0">
                  <a:pos x="0" y="155"/>
                </a:cxn>
                <a:cxn ang="0">
                  <a:pos x="0" y="0"/>
                </a:cxn>
                <a:cxn ang="0">
                  <a:pos x="343" y="340"/>
                </a:cxn>
              </a:cxnLst>
              <a:rect l="0" t="0" r="r" b="b"/>
              <a:pathLst>
                <a:path w="343" h="494">
                  <a:moveTo>
                    <a:pt x="343" y="340"/>
                  </a:moveTo>
                  <a:lnTo>
                    <a:pt x="343" y="494"/>
                  </a:lnTo>
                  <a:lnTo>
                    <a:pt x="0" y="155"/>
                  </a:lnTo>
                  <a:lnTo>
                    <a:pt x="0" y="0"/>
                  </a:lnTo>
                  <a:lnTo>
                    <a:pt x="343" y="340"/>
                  </a:lnTo>
                  <a:close/>
                </a:path>
              </a:pathLst>
            </a:custGeom>
            <a:solidFill>
              <a:schemeClr val="accent1"/>
            </a:solidFill>
            <a:ln w="9525" cap="flat" cmpd="sng">
              <a:solidFill>
                <a:schemeClr val="bg1"/>
              </a:solidFill>
              <a:prstDash val="solid"/>
              <a:round/>
              <a:headEnd type="none" w="med" len="med"/>
              <a:tailEnd type="none" w="med" len="med"/>
            </a:ln>
            <a:effectLst/>
          </p:spPr>
          <p:txBody>
            <a:bodyPr/>
            <a:lstStyle/>
            <a:p>
              <a:endParaRPr lang="de-DE"/>
            </a:p>
          </p:txBody>
        </p:sp>
        <p:sp>
          <p:nvSpPr>
            <p:cNvPr id="10" name="Freeform 5"/>
            <p:cNvSpPr>
              <a:spLocks/>
            </p:cNvSpPr>
            <p:nvPr>
              <p:custDataLst>
                <p:tags r:id="rId4"/>
              </p:custDataLst>
            </p:nvPr>
          </p:nvSpPr>
          <p:spPr bwMode="auto">
            <a:xfrm>
              <a:off x="395288" y="5137150"/>
              <a:ext cx="3605212" cy="509588"/>
            </a:xfrm>
            <a:custGeom>
              <a:avLst/>
              <a:gdLst/>
              <a:ahLst/>
              <a:cxnLst>
                <a:cxn ang="0">
                  <a:pos x="233" y="189"/>
                </a:cxn>
                <a:cxn ang="0">
                  <a:pos x="972" y="189"/>
                </a:cxn>
                <a:cxn ang="0">
                  <a:pos x="696" y="0"/>
                </a:cxn>
                <a:cxn ang="0">
                  <a:pos x="0" y="0"/>
                </a:cxn>
                <a:cxn ang="0">
                  <a:pos x="233" y="189"/>
                </a:cxn>
              </a:cxnLst>
              <a:rect l="0" t="0" r="r" b="b"/>
              <a:pathLst>
                <a:path w="972" h="189">
                  <a:moveTo>
                    <a:pt x="233" y="189"/>
                  </a:moveTo>
                  <a:lnTo>
                    <a:pt x="972" y="189"/>
                  </a:lnTo>
                  <a:lnTo>
                    <a:pt x="696" y="0"/>
                  </a:lnTo>
                  <a:lnTo>
                    <a:pt x="0" y="0"/>
                  </a:lnTo>
                  <a:lnTo>
                    <a:pt x="233" y="189"/>
                  </a:lnTo>
                  <a:close/>
                </a:path>
              </a:pathLst>
            </a:custGeom>
            <a:solidFill>
              <a:schemeClr val="accent1"/>
            </a:solidFill>
            <a:ln w="9525" cap="flat" cmpd="sng">
              <a:solidFill>
                <a:schemeClr val="bg1"/>
              </a:solidFill>
              <a:prstDash val="solid"/>
              <a:round/>
              <a:headEnd type="none" w="med" len="med"/>
              <a:tailEnd type="none" w="med" len="med"/>
            </a:ln>
            <a:effectLst/>
          </p:spPr>
          <p:txBody>
            <a:bodyPr anchor="ctr"/>
            <a:lstStyle/>
            <a:p>
              <a:pPr algn="ctr"/>
              <a:r>
                <a:rPr lang="de-DE" dirty="0" smtClean="0">
                  <a:solidFill>
                    <a:schemeClr val="bg1"/>
                  </a:solidFill>
                </a:rPr>
                <a:t>Development</a:t>
              </a:r>
              <a:endParaRPr lang="de-DE" dirty="0">
                <a:solidFill>
                  <a:schemeClr val="bg1"/>
                </a:solidFill>
              </a:endParaRPr>
            </a:p>
          </p:txBody>
        </p:sp>
        <p:sp>
          <p:nvSpPr>
            <p:cNvPr id="11" name="Rectangle 6"/>
            <p:cNvSpPr>
              <a:spLocks noChangeArrowheads="1"/>
            </p:cNvSpPr>
            <p:nvPr>
              <p:custDataLst>
                <p:tags r:id="rId5"/>
              </p:custDataLst>
            </p:nvPr>
          </p:nvSpPr>
          <p:spPr bwMode="auto">
            <a:xfrm>
              <a:off x="3638550" y="5411788"/>
              <a:ext cx="2736850" cy="233362"/>
            </a:xfrm>
            <a:prstGeom prst="rect">
              <a:avLst/>
            </a:prstGeom>
            <a:solidFill>
              <a:schemeClr val="accent1"/>
            </a:solidFill>
            <a:ln w="9525" algn="ctr">
              <a:solidFill>
                <a:schemeClr val="bg1"/>
              </a:solidFill>
              <a:miter lim="800000"/>
              <a:headEnd/>
              <a:tailEnd/>
            </a:ln>
            <a:effectLst/>
          </p:spPr>
          <p:txBody>
            <a:bodyPr tIns="18000"/>
            <a:lstStyle/>
            <a:p>
              <a:pPr algn="ctr"/>
              <a:r>
                <a:rPr lang="de-DE" sz="1600" dirty="0" smtClean="0">
                  <a:solidFill>
                    <a:schemeClr val="bg1"/>
                  </a:solidFill>
                </a:rPr>
                <a:t>January 14th – March 22nd</a:t>
              </a:r>
              <a:endParaRPr lang="de-DE" sz="1600" dirty="0">
                <a:solidFill>
                  <a:schemeClr val="bg1"/>
                </a:solidFill>
              </a:endParaRPr>
            </a:p>
          </p:txBody>
        </p:sp>
        <p:sp>
          <p:nvSpPr>
            <p:cNvPr id="12" name="Freeform 7"/>
            <p:cNvSpPr>
              <a:spLocks/>
            </p:cNvSpPr>
            <p:nvPr>
              <p:custDataLst>
                <p:tags r:id="rId6"/>
              </p:custDataLst>
            </p:nvPr>
          </p:nvSpPr>
          <p:spPr bwMode="auto">
            <a:xfrm>
              <a:off x="2771775" y="4905375"/>
              <a:ext cx="868363" cy="739775"/>
            </a:xfrm>
            <a:custGeom>
              <a:avLst/>
              <a:gdLst/>
              <a:ahLst/>
              <a:cxnLst>
                <a:cxn ang="0">
                  <a:pos x="343" y="340"/>
                </a:cxn>
                <a:cxn ang="0">
                  <a:pos x="343" y="494"/>
                </a:cxn>
                <a:cxn ang="0">
                  <a:pos x="0" y="155"/>
                </a:cxn>
                <a:cxn ang="0">
                  <a:pos x="0" y="0"/>
                </a:cxn>
                <a:cxn ang="0">
                  <a:pos x="343" y="340"/>
                </a:cxn>
              </a:cxnLst>
              <a:rect l="0" t="0" r="r" b="b"/>
              <a:pathLst>
                <a:path w="343" h="494">
                  <a:moveTo>
                    <a:pt x="343" y="340"/>
                  </a:moveTo>
                  <a:lnTo>
                    <a:pt x="343" y="494"/>
                  </a:lnTo>
                  <a:lnTo>
                    <a:pt x="0" y="155"/>
                  </a:lnTo>
                  <a:lnTo>
                    <a:pt x="0" y="0"/>
                  </a:lnTo>
                  <a:lnTo>
                    <a:pt x="343" y="340"/>
                  </a:lnTo>
                  <a:close/>
                </a:path>
              </a:pathLst>
            </a:custGeom>
            <a:solidFill>
              <a:schemeClr val="accent1"/>
            </a:solidFill>
            <a:ln w="9525" cap="flat" cmpd="sng">
              <a:solidFill>
                <a:schemeClr val="bg1"/>
              </a:solidFill>
              <a:prstDash val="solid"/>
              <a:round/>
              <a:headEnd type="none" w="med" len="med"/>
              <a:tailEnd type="none" w="med" len="med"/>
            </a:ln>
            <a:effectLst/>
          </p:spPr>
          <p:txBody>
            <a:bodyPr/>
            <a:lstStyle/>
            <a:p>
              <a:endParaRPr lang="de-DE"/>
            </a:p>
          </p:txBody>
        </p:sp>
        <p:sp>
          <p:nvSpPr>
            <p:cNvPr id="13" name="Freeform 8"/>
            <p:cNvSpPr>
              <a:spLocks/>
            </p:cNvSpPr>
            <p:nvPr>
              <p:custDataLst>
                <p:tags r:id="rId7"/>
              </p:custDataLst>
            </p:nvPr>
          </p:nvSpPr>
          <p:spPr bwMode="auto">
            <a:xfrm>
              <a:off x="2768600" y="4905375"/>
              <a:ext cx="3606800" cy="509588"/>
            </a:xfrm>
            <a:custGeom>
              <a:avLst/>
              <a:gdLst/>
              <a:ahLst/>
              <a:cxnLst>
                <a:cxn ang="0">
                  <a:pos x="233" y="189"/>
                </a:cxn>
                <a:cxn ang="0">
                  <a:pos x="972" y="189"/>
                </a:cxn>
                <a:cxn ang="0">
                  <a:pos x="696" y="0"/>
                </a:cxn>
                <a:cxn ang="0">
                  <a:pos x="0" y="0"/>
                </a:cxn>
                <a:cxn ang="0">
                  <a:pos x="233" y="189"/>
                </a:cxn>
              </a:cxnLst>
              <a:rect l="0" t="0" r="r" b="b"/>
              <a:pathLst>
                <a:path w="972" h="189">
                  <a:moveTo>
                    <a:pt x="233" y="189"/>
                  </a:moveTo>
                  <a:lnTo>
                    <a:pt x="972" y="189"/>
                  </a:lnTo>
                  <a:lnTo>
                    <a:pt x="696" y="0"/>
                  </a:lnTo>
                  <a:lnTo>
                    <a:pt x="0" y="0"/>
                  </a:lnTo>
                  <a:lnTo>
                    <a:pt x="233" y="189"/>
                  </a:lnTo>
                  <a:close/>
                </a:path>
              </a:pathLst>
            </a:custGeom>
            <a:solidFill>
              <a:schemeClr val="accent1"/>
            </a:solidFill>
            <a:ln w="9525" cap="flat" cmpd="sng">
              <a:solidFill>
                <a:schemeClr val="bg1"/>
              </a:solidFill>
              <a:prstDash val="solid"/>
              <a:round/>
              <a:headEnd type="none" w="med" len="med"/>
              <a:tailEnd type="none" w="med" len="med"/>
            </a:ln>
            <a:effectLst/>
          </p:spPr>
          <p:txBody>
            <a:bodyPr anchor="ctr"/>
            <a:lstStyle/>
            <a:p>
              <a:pPr algn="ctr"/>
              <a:r>
                <a:rPr lang="de-DE" dirty="0" smtClean="0">
                  <a:solidFill>
                    <a:schemeClr val="bg1"/>
                  </a:solidFill>
                </a:rPr>
                <a:t>Head Season</a:t>
              </a:r>
              <a:endParaRPr lang="de-DE" dirty="0">
                <a:solidFill>
                  <a:schemeClr val="bg1"/>
                </a:solidFill>
              </a:endParaRPr>
            </a:p>
          </p:txBody>
        </p:sp>
        <p:sp>
          <p:nvSpPr>
            <p:cNvPr id="14" name="Rectangle 9"/>
            <p:cNvSpPr>
              <a:spLocks noChangeArrowheads="1"/>
            </p:cNvSpPr>
            <p:nvPr>
              <p:custDataLst>
                <p:tags r:id="rId8"/>
              </p:custDataLst>
            </p:nvPr>
          </p:nvSpPr>
          <p:spPr bwMode="auto">
            <a:xfrm>
              <a:off x="6010275" y="5180013"/>
              <a:ext cx="2738438" cy="233362"/>
            </a:xfrm>
            <a:prstGeom prst="rect">
              <a:avLst/>
            </a:prstGeom>
            <a:solidFill>
              <a:schemeClr val="accent1"/>
            </a:solidFill>
            <a:ln w="9525" algn="ctr">
              <a:solidFill>
                <a:schemeClr val="bg1"/>
              </a:solidFill>
              <a:miter lim="800000"/>
              <a:headEnd/>
              <a:tailEnd/>
            </a:ln>
            <a:effectLst/>
          </p:spPr>
          <p:txBody>
            <a:bodyPr tIns="18000"/>
            <a:lstStyle/>
            <a:p>
              <a:pPr algn="ctr"/>
              <a:r>
                <a:rPr lang="de-DE" sz="1600" dirty="0" smtClean="0">
                  <a:solidFill>
                    <a:schemeClr val="bg1"/>
                  </a:solidFill>
                </a:rPr>
                <a:t>April 29th – July 5th</a:t>
              </a:r>
              <a:endParaRPr lang="de-DE" sz="1600" dirty="0">
                <a:solidFill>
                  <a:schemeClr val="bg1"/>
                </a:solidFill>
              </a:endParaRPr>
            </a:p>
          </p:txBody>
        </p:sp>
        <p:sp>
          <p:nvSpPr>
            <p:cNvPr id="15" name="Freeform 10"/>
            <p:cNvSpPr>
              <a:spLocks/>
            </p:cNvSpPr>
            <p:nvPr>
              <p:custDataLst>
                <p:tags r:id="rId9"/>
              </p:custDataLst>
            </p:nvPr>
          </p:nvSpPr>
          <p:spPr bwMode="auto">
            <a:xfrm>
              <a:off x="5143500" y="4673600"/>
              <a:ext cx="868363" cy="739775"/>
            </a:xfrm>
            <a:custGeom>
              <a:avLst/>
              <a:gdLst/>
              <a:ahLst/>
              <a:cxnLst>
                <a:cxn ang="0">
                  <a:pos x="343" y="340"/>
                </a:cxn>
                <a:cxn ang="0">
                  <a:pos x="343" y="494"/>
                </a:cxn>
                <a:cxn ang="0">
                  <a:pos x="0" y="155"/>
                </a:cxn>
                <a:cxn ang="0">
                  <a:pos x="0" y="0"/>
                </a:cxn>
                <a:cxn ang="0">
                  <a:pos x="343" y="340"/>
                </a:cxn>
              </a:cxnLst>
              <a:rect l="0" t="0" r="r" b="b"/>
              <a:pathLst>
                <a:path w="343" h="494">
                  <a:moveTo>
                    <a:pt x="343" y="340"/>
                  </a:moveTo>
                  <a:lnTo>
                    <a:pt x="343" y="494"/>
                  </a:lnTo>
                  <a:lnTo>
                    <a:pt x="0" y="155"/>
                  </a:lnTo>
                  <a:lnTo>
                    <a:pt x="0" y="0"/>
                  </a:lnTo>
                  <a:lnTo>
                    <a:pt x="343" y="340"/>
                  </a:lnTo>
                  <a:close/>
                </a:path>
              </a:pathLst>
            </a:custGeom>
            <a:solidFill>
              <a:schemeClr val="accent1"/>
            </a:solidFill>
            <a:ln w="9525" cap="flat" cmpd="sng">
              <a:solidFill>
                <a:schemeClr val="bg1"/>
              </a:solidFill>
              <a:prstDash val="solid"/>
              <a:round/>
              <a:headEnd type="none" w="med" len="med"/>
              <a:tailEnd type="none" w="med" len="med"/>
            </a:ln>
            <a:effectLst/>
          </p:spPr>
          <p:txBody>
            <a:bodyPr/>
            <a:lstStyle/>
            <a:p>
              <a:endParaRPr lang="de-DE"/>
            </a:p>
          </p:txBody>
        </p:sp>
        <p:sp>
          <p:nvSpPr>
            <p:cNvPr id="16" name="Freeform 11"/>
            <p:cNvSpPr>
              <a:spLocks/>
            </p:cNvSpPr>
            <p:nvPr>
              <p:custDataLst>
                <p:tags r:id="rId10"/>
              </p:custDataLst>
            </p:nvPr>
          </p:nvSpPr>
          <p:spPr bwMode="auto">
            <a:xfrm>
              <a:off x="5140325" y="4673600"/>
              <a:ext cx="3608388" cy="509588"/>
            </a:xfrm>
            <a:custGeom>
              <a:avLst/>
              <a:gdLst/>
              <a:ahLst/>
              <a:cxnLst>
                <a:cxn ang="0">
                  <a:pos x="233" y="189"/>
                </a:cxn>
                <a:cxn ang="0">
                  <a:pos x="972" y="189"/>
                </a:cxn>
                <a:cxn ang="0">
                  <a:pos x="696" y="0"/>
                </a:cxn>
                <a:cxn ang="0">
                  <a:pos x="0" y="0"/>
                </a:cxn>
                <a:cxn ang="0">
                  <a:pos x="233" y="189"/>
                </a:cxn>
              </a:cxnLst>
              <a:rect l="0" t="0" r="r" b="b"/>
              <a:pathLst>
                <a:path w="972" h="189">
                  <a:moveTo>
                    <a:pt x="233" y="189"/>
                  </a:moveTo>
                  <a:lnTo>
                    <a:pt x="972" y="189"/>
                  </a:lnTo>
                  <a:lnTo>
                    <a:pt x="696" y="0"/>
                  </a:lnTo>
                  <a:lnTo>
                    <a:pt x="0" y="0"/>
                  </a:lnTo>
                  <a:lnTo>
                    <a:pt x="233" y="189"/>
                  </a:lnTo>
                  <a:close/>
                </a:path>
              </a:pathLst>
            </a:custGeom>
            <a:solidFill>
              <a:schemeClr val="accent1"/>
            </a:solidFill>
            <a:ln w="9525" cap="flat" cmpd="sng">
              <a:solidFill>
                <a:schemeClr val="bg1"/>
              </a:solidFill>
              <a:prstDash val="solid"/>
              <a:round/>
              <a:headEnd type="none" w="med" len="med"/>
              <a:tailEnd type="none" w="med" len="med"/>
            </a:ln>
            <a:effectLst/>
          </p:spPr>
          <p:txBody>
            <a:bodyPr anchor="ctr"/>
            <a:lstStyle/>
            <a:p>
              <a:pPr algn="ctr"/>
              <a:r>
                <a:rPr lang="de-DE" dirty="0" smtClean="0">
                  <a:solidFill>
                    <a:schemeClr val="bg1"/>
                  </a:solidFill>
                </a:rPr>
                <a:t>Racing Season</a:t>
              </a:r>
              <a:endParaRPr lang="de-DE" dirty="0">
                <a:solidFill>
                  <a:schemeClr val="bg1"/>
                </a:solidFill>
              </a:endParaRPr>
            </a:p>
          </p:txBody>
        </p:sp>
        <p:sp>
          <p:nvSpPr>
            <p:cNvPr id="17" name="Rechteck 24"/>
            <p:cNvSpPr/>
            <p:nvPr>
              <p:custDataLst>
                <p:tags r:id="rId11"/>
              </p:custDataLst>
            </p:nvPr>
          </p:nvSpPr>
          <p:spPr bwMode="auto">
            <a:xfrm>
              <a:off x="400050" y="1700213"/>
              <a:ext cx="2376488" cy="511175"/>
            </a:xfrm>
            <a:prstGeom prst="rect">
              <a:avLst/>
            </a:prstGeom>
            <a:solidFill>
              <a:schemeClr val="accent1"/>
            </a:solidFill>
            <a:ln w="19050">
              <a:solidFill>
                <a:schemeClr val="accent1"/>
              </a:solidFill>
              <a:miter lim="800000"/>
              <a:headEnd/>
              <a:tailEnd/>
            </a:ln>
            <a:effectLst/>
          </p:spPr>
          <p:txBody>
            <a:bodyPr lIns="90000" tIns="46800" rIns="90000" bIns="46800" anchor="ctr"/>
            <a:lstStyle/>
            <a:p>
              <a:pPr algn="ctr" eaLnBrk="0" hangingPunct="0">
                <a:spcAft>
                  <a:spcPct val="0"/>
                </a:spcAft>
              </a:pPr>
              <a:r>
                <a:rPr lang="de-DE" b="1" dirty="0" smtClean="0">
                  <a:solidFill>
                    <a:schemeClr val="bg1"/>
                  </a:solidFill>
                </a:rPr>
                <a:t>Michaelmas Term</a:t>
              </a:r>
              <a:endParaRPr lang="en-AU" b="1" dirty="0">
                <a:solidFill>
                  <a:schemeClr val="bg1"/>
                </a:solidFill>
              </a:endParaRPr>
            </a:p>
          </p:txBody>
        </p:sp>
        <p:sp>
          <p:nvSpPr>
            <p:cNvPr id="18" name="Rechteck 23"/>
            <p:cNvSpPr/>
            <p:nvPr>
              <p:custDataLst>
                <p:tags r:id="rId12"/>
              </p:custDataLst>
            </p:nvPr>
          </p:nvSpPr>
          <p:spPr bwMode="auto">
            <a:xfrm>
              <a:off x="2776538" y="1700213"/>
              <a:ext cx="2368550" cy="511175"/>
            </a:xfrm>
            <a:prstGeom prst="rect">
              <a:avLst/>
            </a:prstGeom>
            <a:solidFill>
              <a:schemeClr val="accent1"/>
            </a:solidFill>
            <a:ln w="19050">
              <a:solidFill>
                <a:schemeClr val="accent1"/>
              </a:solidFill>
              <a:miter lim="800000"/>
              <a:headEnd/>
              <a:tailEnd/>
            </a:ln>
            <a:effectLst/>
          </p:spPr>
          <p:txBody>
            <a:bodyPr lIns="90000" tIns="46800" rIns="90000" bIns="46800" anchor="ctr"/>
            <a:lstStyle/>
            <a:p>
              <a:pPr algn="ctr" eaLnBrk="0" hangingPunct="0">
                <a:spcAft>
                  <a:spcPct val="0"/>
                </a:spcAft>
              </a:pPr>
              <a:r>
                <a:rPr lang="de-DE" b="1" dirty="0" smtClean="0">
                  <a:solidFill>
                    <a:schemeClr val="bg1"/>
                  </a:solidFill>
                </a:rPr>
                <a:t>Lent Term</a:t>
              </a:r>
              <a:endParaRPr lang="en-AU" b="1" dirty="0">
                <a:solidFill>
                  <a:schemeClr val="bg1"/>
                </a:solidFill>
              </a:endParaRPr>
            </a:p>
          </p:txBody>
        </p:sp>
        <p:sp>
          <p:nvSpPr>
            <p:cNvPr id="19" name="Rechteck 21"/>
            <p:cNvSpPr/>
            <p:nvPr>
              <p:custDataLst>
                <p:tags r:id="rId13"/>
              </p:custDataLst>
            </p:nvPr>
          </p:nvSpPr>
          <p:spPr bwMode="auto">
            <a:xfrm>
              <a:off x="5145088" y="1700213"/>
              <a:ext cx="2579687" cy="511175"/>
            </a:xfrm>
            <a:prstGeom prst="rect">
              <a:avLst/>
            </a:prstGeom>
            <a:solidFill>
              <a:schemeClr val="accent1"/>
            </a:solidFill>
            <a:ln w="19050">
              <a:solidFill>
                <a:schemeClr val="accent1"/>
              </a:solidFill>
              <a:miter lim="800000"/>
              <a:headEnd/>
              <a:tailEnd/>
            </a:ln>
            <a:effectLst/>
          </p:spPr>
          <p:txBody>
            <a:bodyPr lIns="90000" tIns="46800" rIns="90000" bIns="46800" anchor="ctr"/>
            <a:lstStyle/>
            <a:p>
              <a:pPr algn="ctr" eaLnBrk="0" hangingPunct="0">
                <a:spcAft>
                  <a:spcPct val="0"/>
                </a:spcAft>
              </a:pPr>
              <a:r>
                <a:rPr lang="de-DE" b="1" dirty="0" smtClean="0">
                  <a:solidFill>
                    <a:schemeClr val="bg1"/>
                  </a:solidFill>
                </a:rPr>
                <a:t>Summer Term</a:t>
              </a:r>
              <a:endParaRPr lang="en-AU" b="1" dirty="0">
                <a:solidFill>
                  <a:schemeClr val="bg1"/>
                </a:solidFill>
              </a:endParaRPr>
            </a:p>
          </p:txBody>
        </p:sp>
        <p:sp>
          <p:nvSpPr>
            <p:cNvPr id="20" name="Rectangle 3"/>
            <p:cNvSpPr txBox="1">
              <a:spLocks noChangeArrowheads="1"/>
            </p:cNvSpPr>
            <p:nvPr>
              <p:custDataLst>
                <p:tags r:id="rId14"/>
              </p:custDataLst>
            </p:nvPr>
          </p:nvSpPr>
          <p:spPr bwMode="auto">
            <a:xfrm>
              <a:off x="400050" y="2211388"/>
              <a:ext cx="2376488" cy="2925762"/>
            </a:xfrm>
            <a:prstGeom prst="rect">
              <a:avLst/>
            </a:prstGeom>
            <a:solidFill>
              <a:schemeClr val="bg1"/>
            </a:solidFill>
            <a:ln w="19050">
              <a:noFill/>
              <a:miter lim="800000"/>
              <a:headEnd/>
              <a:tailEnd/>
            </a:ln>
            <a:effectLst/>
          </p:spPr>
          <p:txBody>
            <a:bodyPr vert="horz" wrap="square" lIns="90011" tIns="108014" rIns="90011" bIns="46806" numCol="1" anchor="t" anchorCtr="0" compatLnSpc="1">
              <a:prstTxWarp prst="textNoShape">
                <a:avLst/>
              </a:prstTxWarp>
            </a:bodyPr>
            <a:lstStyle>
              <a:defPPr>
                <a:defRPr lang="en-US"/>
              </a:defPPr>
              <a:lvl1pPr marL="203200" indent="-203200" eaLnBrk="1" hangingPunct="1">
                <a:buChar char="§"/>
                <a:tabLst>
                  <a:tab pos="266700" algn="l"/>
                  <a:tab pos="631825" algn="l"/>
                  <a:tab pos="981075" algn="l"/>
                </a:tabLst>
                <a:defRPr b="0">
                  <a:latin typeface="+mn-lt"/>
                </a:defRPr>
              </a:lvl1pPr>
              <a:lvl2pPr marL="203200" indent="-203200" eaLnBrk="1" hangingPunct="1">
                <a:spcBef>
                  <a:spcPct val="0"/>
                </a:spcBef>
                <a:spcAft>
                  <a:spcPct val="30000"/>
                </a:spcAft>
                <a:buChar char="§"/>
                <a:tabLst>
                  <a:tab pos="266700" algn="l"/>
                  <a:tab pos="631825" algn="l"/>
                  <a:tab pos="981075" algn="l"/>
                </a:tabLst>
                <a:defRPr>
                  <a:latin typeface="+mn-lt"/>
                </a:defRPr>
              </a:lvl2pPr>
              <a:lvl3pPr marL="406400" indent="-203200" eaLnBrk="1" hangingPunct="1">
                <a:spcBef>
                  <a:spcPct val="0"/>
                </a:spcBef>
                <a:spcAft>
                  <a:spcPct val="30000"/>
                </a:spcAft>
                <a:buChar char="§"/>
                <a:tabLst>
                  <a:tab pos="266700" algn="l"/>
                  <a:tab pos="631825" algn="l"/>
                  <a:tab pos="981075" algn="l"/>
                </a:tabLst>
                <a:defRPr>
                  <a:latin typeface="+mn-lt"/>
                </a:defRPr>
              </a:lvl3pPr>
              <a:lvl4pPr marL="609600" indent="-203200" eaLnBrk="1" hangingPunct="1">
                <a:spcBef>
                  <a:spcPct val="0"/>
                </a:spcBef>
                <a:spcAft>
                  <a:spcPct val="30000"/>
                </a:spcAft>
                <a:buChar char="§"/>
                <a:tabLst>
                  <a:tab pos="266700" algn="l"/>
                  <a:tab pos="631825" algn="l"/>
                  <a:tab pos="981075" algn="l"/>
                </a:tabLst>
                <a:defRPr>
                  <a:latin typeface="+mn-lt"/>
                </a:defRPr>
              </a:lvl4pPr>
              <a:lvl5pPr marL="812800" indent="-203200" eaLnBrk="1" hangingPunct="1">
                <a:spcBef>
                  <a:spcPct val="0"/>
                </a:spcBef>
                <a:spcAft>
                  <a:spcPct val="30000"/>
                </a:spcAft>
                <a:buChar char="§"/>
                <a:tabLst>
                  <a:tab pos="266700" algn="l"/>
                  <a:tab pos="631825" algn="l"/>
                  <a:tab pos="981075" algn="l"/>
                </a:tabLst>
                <a:defRPr>
                  <a:latin typeface="+mn-lt"/>
                </a:defRPr>
              </a:lvl5pPr>
              <a:lvl6pPr marL="12700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6pPr>
              <a:lvl7pPr marL="17272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7pPr>
              <a:lvl8pPr marL="21844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8pPr>
              <a:lvl9pPr marL="26416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9pPr>
            </a:lstStyle>
            <a:p>
              <a:pPr marL="0" indent="0">
                <a:buNone/>
              </a:pPr>
              <a:r>
                <a:rPr lang="de-DE" dirty="0" smtClean="0"/>
                <a:t>Racing Highlights:</a:t>
              </a:r>
            </a:p>
            <a:p>
              <a:pPr>
                <a:buFontTx/>
                <a:buChar char="-"/>
              </a:pPr>
              <a:r>
                <a:rPr lang="de-DE" sz="1600" dirty="0" smtClean="0"/>
                <a:t>Four‘s Head of the River</a:t>
              </a:r>
            </a:p>
            <a:p>
              <a:pPr>
                <a:buFontTx/>
                <a:buChar char="-"/>
              </a:pPr>
              <a:r>
                <a:rPr lang="de-DE" sz="1600" dirty="0" smtClean="0"/>
                <a:t>Cambridge Winter Head</a:t>
              </a:r>
            </a:p>
            <a:p>
              <a:pPr>
                <a:buFontTx/>
                <a:buChar char="-"/>
              </a:pPr>
              <a:r>
                <a:rPr lang="de-DE" sz="1600" dirty="0" smtClean="0"/>
                <a:t>UH Novice Regatta</a:t>
              </a:r>
            </a:p>
            <a:p>
              <a:pPr>
                <a:buFontTx/>
                <a:buChar char="-"/>
              </a:pPr>
              <a:r>
                <a:rPr lang="de-DE" sz="1600" dirty="0" smtClean="0"/>
                <a:t>Allom Cup</a:t>
              </a:r>
            </a:p>
            <a:p>
              <a:pPr marL="0" indent="0">
                <a:buNone/>
              </a:pPr>
              <a:endParaRPr lang="de-DE" sz="1600" dirty="0"/>
            </a:p>
            <a:p>
              <a:pPr marL="0" indent="0">
                <a:buNone/>
              </a:pPr>
              <a:r>
                <a:rPr lang="de-DE" dirty="0" smtClean="0"/>
                <a:t>Social Highlights:</a:t>
              </a:r>
            </a:p>
            <a:p>
              <a:pPr>
                <a:buFontTx/>
                <a:buChar char="-"/>
              </a:pPr>
              <a:r>
                <a:rPr lang="de-DE" sz="1600" dirty="0" smtClean="0"/>
                <a:t>AU Welcome Party</a:t>
              </a:r>
            </a:p>
            <a:p>
              <a:pPr>
                <a:buFontTx/>
                <a:buChar char="-"/>
              </a:pPr>
              <a:r>
                <a:rPr lang="de-DE" sz="1600" dirty="0" smtClean="0"/>
                <a:t>Carol</a:t>
              </a:r>
            </a:p>
            <a:p>
              <a:pPr>
                <a:buFontTx/>
                <a:buChar char="-"/>
              </a:pPr>
              <a:r>
                <a:rPr lang="de-DE" sz="1600" dirty="0" smtClean="0"/>
                <a:t>Rowing Pub Golf</a:t>
              </a:r>
            </a:p>
          </p:txBody>
        </p:sp>
        <p:sp>
          <p:nvSpPr>
            <p:cNvPr id="21" name="Rectangle 3"/>
            <p:cNvSpPr txBox="1">
              <a:spLocks noChangeArrowheads="1"/>
            </p:cNvSpPr>
            <p:nvPr>
              <p:custDataLst>
                <p:tags r:id="rId15"/>
              </p:custDataLst>
            </p:nvPr>
          </p:nvSpPr>
          <p:spPr bwMode="auto">
            <a:xfrm>
              <a:off x="2771775" y="2211388"/>
              <a:ext cx="2374900" cy="2693987"/>
            </a:xfrm>
            <a:prstGeom prst="rect">
              <a:avLst/>
            </a:prstGeom>
            <a:solidFill>
              <a:schemeClr val="bg1"/>
            </a:solidFill>
            <a:ln w="19050">
              <a:noFill/>
              <a:miter lim="800000"/>
              <a:headEnd/>
              <a:tailEnd/>
            </a:ln>
            <a:effectLst/>
          </p:spPr>
          <p:txBody>
            <a:bodyPr vert="horz" wrap="square" lIns="90011" tIns="108014" rIns="90011" bIns="46806" numCol="1" anchor="t" anchorCtr="0" compatLnSpc="1">
              <a:prstTxWarp prst="textNoShape">
                <a:avLst/>
              </a:prstTxWarp>
            </a:bodyPr>
            <a:lstStyle>
              <a:defPPr>
                <a:defRPr lang="en-US"/>
              </a:defPPr>
              <a:lvl1pPr marL="203200" indent="-203200" eaLnBrk="1" hangingPunct="1">
                <a:buChar char="§"/>
                <a:tabLst>
                  <a:tab pos="266700" algn="l"/>
                  <a:tab pos="631825" algn="l"/>
                  <a:tab pos="981075" algn="l"/>
                </a:tabLst>
                <a:defRPr b="0">
                  <a:latin typeface="+mn-lt"/>
                </a:defRPr>
              </a:lvl1pPr>
              <a:lvl2pPr marL="203200" indent="-203200" eaLnBrk="1" hangingPunct="1">
                <a:spcBef>
                  <a:spcPct val="0"/>
                </a:spcBef>
                <a:spcAft>
                  <a:spcPct val="30000"/>
                </a:spcAft>
                <a:buChar char="§"/>
                <a:tabLst>
                  <a:tab pos="266700" algn="l"/>
                  <a:tab pos="631825" algn="l"/>
                  <a:tab pos="981075" algn="l"/>
                </a:tabLst>
                <a:defRPr>
                  <a:latin typeface="+mn-lt"/>
                </a:defRPr>
              </a:lvl2pPr>
              <a:lvl3pPr marL="406400" indent="-203200" eaLnBrk="1" hangingPunct="1">
                <a:spcBef>
                  <a:spcPct val="0"/>
                </a:spcBef>
                <a:spcAft>
                  <a:spcPct val="30000"/>
                </a:spcAft>
                <a:buChar char="§"/>
                <a:tabLst>
                  <a:tab pos="266700" algn="l"/>
                  <a:tab pos="631825" algn="l"/>
                  <a:tab pos="981075" algn="l"/>
                </a:tabLst>
                <a:defRPr>
                  <a:latin typeface="+mn-lt"/>
                </a:defRPr>
              </a:lvl3pPr>
              <a:lvl4pPr marL="609600" indent="-203200" eaLnBrk="1" hangingPunct="1">
                <a:spcBef>
                  <a:spcPct val="0"/>
                </a:spcBef>
                <a:spcAft>
                  <a:spcPct val="30000"/>
                </a:spcAft>
                <a:buChar char="§"/>
                <a:tabLst>
                  <a:tab pos="266700" algn="l"/>
                  <a:tab pos="631825" algn="l"/>
                  <a:tab pos="981075" algn="l"/>
                </a:tabLst>
                <a:defRPr>
                  <a:latin typeface="+mn-lt"/>
                </a:defRPr>
              </a:lvl4pPr>
              <a:lvl5pPr marL="812800" indent="-203200" eaLnBrk="1" hangingPunct="1">
                <a:spcBef>
                  <a:spcPct val="0"/>
                </a:spcBef>
                <a:spcAft>
                  <a:spcPct val="30000"/>
                </a:spcAft>
                <a:buChar char="§"/>
                <a:tabLst>
                  <a:tab pos="266700" algn="l"/>
                  <a:tab pos="631825" algn="l"/>
                  <a:tab pos="981075" algn="l"/>
                </a:tabLst>
                <a:defRPr>
                  <a:latin typeface="+mn-lt"/>
                </a:defRPr>
              </a:lvl5pPr>
              <a:lvl6pPr marL="12700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6pPr>
              <a:lvl7pPr marL="17272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7pPr>
              <a:lvl8pPr marL="21844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8pPr>
              <a:lvl9pPr marL="26416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9pPr>
            </a:lstStyle>
            <a:p>
              <a:pPr marL="0" indent="0">
                <a:buNone/>
              </a:pPr>
              <a:r>
                <a:rPr lang="en-GB" dirty="0"/>
                <a:t>Racing Highlights:</a:t>
              </a:r>
            </a:p>
            <a:p>
              <a:pPr>
                <a:buFontTx/>
                <a:buChar char="-"/>
              </a:pPr>
              <a:r>
                <a:rPr lang="de-DE" sz="1600" dirty="0" smtClean="0"/>
                <a:t>Men‘s </a:t>
              </a:r>
              <a:r>
                <a:rPr lang="de-DE" sz="1600" dirty="0"/>
                <a:t>and Women‘s Head of the River Race</a:t>
              </a:r>
            </a:p>
            <a:p>
              <a:pPr>
                <a:buFontTx/>
                <a:buChar char="-"/>
              </a:pPr>
              <a:r>
                <a:rPr lang="de-DE" sz="1600" dirty="0"/>
                <a:t>Head of the River Amstel</a:t>
              </a:r>
            </a:p>
            <a:p>
              <a:pPr>
                <a:buFontTx/>
                <a:buChar char="-"/>
              </a:pPr>
              <a:r>
                <a:rPr lang="de-DE" sz="1600" dirty="0" smtClean="0"/>
                <a:t>Supaerowing </a:t>
              </a:r>
              <a:r>
                <a:rPr lang="de-DE" sz="1600" dirty="0"/>
                <a:t>Toulouse</a:t>
              </a:r>
            </a:p>
            <a:p>
              <a:pPr>
                <a:buFontTx/>
                <a:buChar char="-"/>
              </a:pPr>
              <a:endParaRPr lang="en-GB" sz="1600" dirty="0"/>
            </a:p>
            <a:p>
              <a:pPr marL="0" indent="0">
                <a:buNone/>
              </a:pPr>
              <a:r>
                <a:rPr lang="en-GB" dirty="0"/>
                <a:t>Social Highlights</a:t>
              </a:r>
              <a:r>
                <a:rPr lang="en-GB" dirty="0" smtClean="0"/>
                <a:t>:</a:t>
              </a:r>
            </a:p>
            <a:p>
              <a:pPr>
                <a:buFontTx/>
                <a:buChar char="-"/>
              </a:pPr>
              <a:r>
                <a:rPr lang="de-DE" sz="1600" dirty="0" smtClean="0"/>
                <a:t>Tour – Saloufest 2013!</a:t>
              </a:r>
            </a:p>
            <a:p>
              <a:pPr>
                <a:buFontTx/>
                <a:buChar char="-"/>
              </a:pPr>
              <a:r>
                <a:rPr lang="de-DE" sz="1600" dirty="0" smtClean="0"/>
                <a:t>RAG Charity Row</a:t>
              </a:r>
            </a:p>
            <a:p>
              <a:pPr>
                <a:buFontTx/>
                <a:buChar char="-"/>
              </a:pPr>
              <a:r>
                <a:rPr lang="de-DE" sz="1600" dirty="0" smtClean="0"/>
                <a:t>AU Ball</a:t>
              </a:r>
            </a:p>
            <a:p>
              <a:pPr>
                <a:buFontTx/>
                <a:buChar char="-"/>
              </a:pPr>
              <a:endParaRPr lang="en-GB" dirty="0"/>
            </a:p>
            <a:p>
              <a:pPr marL="0" indent="0">
                <a:buNone/>
              </a:pPr>
              <a:endParaRPr lang="de-DE" dirty="0"/>
            </a:p>
          </p:txBody>
        </p:sp>
        <p:sp>
          <p:nvSpPr>
            <p:cNvPr id="22" name="Rectangle 3"/>
            <p:cNvSpPr txBox="1">
              <a:spLocks noChangeArrowheads="1"/>
            </p:cNvSpPr>
            <p:nvPr>
              <p:custDataLst>
                <p:tags r:id="rId16"/>
              </p:custDataLst>
            </p:nvPr>
          </p:nvSpPr>
          <p:spPr bwMode="auto">
            <a:xfrm>
              <a:off x="5143500" y="2211388"/>
              <a:ext cx="2581275" cy="2462212"/>
            </a:xfrm>
            <a:prstGeom prst="rect">
              <a:avLst/>
            </a:prstGeom>
            <a:solidFill>
              <a:schemeClr val="bg1"/>
            </a:solidFill>
            <a:ln w="19050">
              <a:noFill/>
              <a:miter lim="800000"/>
              <a:headEnd/>
              <a:tailEnd/>
            </a:ln>
            <a:effectLst/>
          </p:spPr>
          <p:txBody>
            <a:bodyPr vert="horz" wrap="square" lIns="90011" tIns="108014" rIns="90011" bIns="46806" numCol="1" anchor="t" anchorCtr="0" compatLnSpc="1">
              <a:prstTxWarp prst="textNoShape">
                <a:avLst/>
              </a:prstTxWarp>
            </a:bodyPr>
            <a:lstStyle>
              <a:defPPr>
                <a:defRPr lang="en-US"/>
              </a:defPPr>
              <a:lvl1pPr marL="203200" indent="-203200" eaLnBrk="1" hangingPunct="1">
                <a:buChar char="§"/>
                <a:tabLst>
                  <a:tab pos="266700" algn="l"/>
                  <a:tab pos="631825" algn="l"/>
                  <a:tab pos="981075" algn="l"/>
                </a:tabLst>
                <a:defRPr b="0">
                  <a:latin typeface="+mn-lt"/>
                </a:defRPr>
              </a:lvl1pPr>
              <a:lvl2pPr marL="203200" indent="-203200" eaLnBrk="1" hangingPunct="1">
                <a:spcBef>
                  <a:spcPct val="0"/>
                </a:spcBef>
                <a:spcAft>
                  <a:spcPct val="30000"/>
                </a:spcAft>
                <a:buChar char="§"/>
                <a:tabLst>
                  <a:tab pos="266700" algn="l"/>
                  <a:tab pos="631825" algn="l"/>
                  <a:tab pos="981075" algn="l"/>
                </a:tabLst>
                <a:defRPr>
                  <a:latin typeface="+mn-lt"/>
                </a:defRPr>
              </a:lvl2pPr>
              <a:lvl3pPr marL="406400" indent="-203200" eaLnBrk="1" hangingPunct="1">
                <a:spcBef>
                  <a:spcPct val="0"/>
                </a:spcBef>
                <a:spcAft>
                  <a:spcPct val="30000"/>
                </a:spcAft>
                <a:buChar char="§"/>
                <a:tabLst>
                  <a:tab pos="266700" algn="l"/>
                  <a:tab pos="631825" algn="l"/>
                  <a:tab pos="981075" algn="l"/>
                </a:tabLst>
                <a:defRPr>
                  <a:latin typeface="+mn-lt"/>
                </a:defRPr>
              </a:lvl3pPr>
              <a:lvl4pPr marL="609600" indent="-203200" eaLnBrk="1" hangingPunct="1">
                <a:spcBef>
                  <a:spcPct val="0"/>
                </a:spcBef>
                <a:spcAft>
                  <a:spcPct val="30000"/>
                </a:spcAft>
                <a:buChar char="§"/>
                <a:tabLst>
                  <a:tab pos="266700" algn="l"/>
                  <a:tab pos="631825" algn="l"/>
                  <a:tab pos="981075" algn="l"/>
                </a:tabLst>
                <a:defRPr>
                  <a:latin typeface="+mn-lt"/>
                </a:defRPr>
              </a:lvl4pPr>
              <a:lvl5pPr marL="812800" indent="-203200" eaLnBrk="1" hangingPunct="1">
                <a:spcBef>
                  <a:spcPct val="0"/>
                </a:spcBef>
                <a:spcAft>
                  <a:spcPct val="30000"/>
                </a:spcAft>
                <a:buChar char="§"/>
                <a:tabLst>
                  <a:tab pos="266700" algn="l"/>
                  <a:tab pos="631825" algn="l"/>
                  <a:tab pos="981075" algn="l"/>
                </a:tabLst>
                <a:defRPr>
                  <a:latin typeface="+mn-lt"/>
                </a:defRPr>
              </a:lvl5pPr>
              <a:lvl6pPr marL="12700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6pPr>
              <a:lvl7pPr marL="17272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7pPr>
              <a:lvl8pPr marL="21844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8pPr>
              <a:lvl9pPr marL="2641600" indent="-203200" fontAlgn="base">
                <a:spcBef>
                  <a:spcPct val="0"/>
                </a:spcBef>
                <a:spcAft>
                  <a:spcPct val="30000"/>
                </a:spcAft>
                <a:buClr>
                  <a:schemeClr val="accent2"/>
                </a:buClr>
                <a:buFont typeface="Wingdings" pitchFamily="2" charset="2"/>
                <a:buChar char="§"/>
                <a:tabLst>
                  <a:tab pos="266700" algn="l"/>
                  <a:tab pos="631825" algn="l"/>
                  <a:tab pos="981075" algn="l"/>
                </a:tabLst>
                <a:defRPr>
                  <a:latin typeface="+mn-lt"/>
                </a:defRPr>
              </a:lvl9pPr>
            </a:lstStyle>
            <a:p>
              <a:pPr marL="0" indent="0">
                <a:buNone/>
              </a:pPr>
              <a:r>
                <a:rPr lang="de-DE" dirty="0" smtClean="0"/>
                <a:t>Racing Highlights:</a:t>
              </a:r>
            </a:p>
            <a:p>
              <a:pPr>
                <a:buFontTx/>
                <a:buChar char="-"/>
              </a:pPr>
              <a:r>
                <a:rPr lang="de-DE" sz="1600" dirty="0" smtClean="0"/>
                <a:t>Metropolitan Regatta</a:t>
              </a:r>
            </a:p>
            <a:p>
              <a:pPr>
                <a:buFontTx/>
                <a:buChar char="-"/>
              </a:pPr>
              <a:r>
                <a:rPr lang="de-DE" sz="1600" dirty="0" smtClean="0"/>
                <a:t>Marlow Regatta</a:t>
              </a:r>
            </a:p>
            <a:p>
              <a:pPr>
                <a:buFontTx/>
                <a:buChar char="-"/>
              </a:pPr>
              <a:r>
                <a:rPr lang="de-DE" sz="1600" dirty="0" smtClean="0"/>
                <a:t>Henley Royal Regatta</a:t>
              </a:r>
            </a:p>
            <a:p>
              <a:pPr marL="0" indent="0">
                <a:buNone/>
              </a:pPr>
              <a:endParaRPr lang="de-DE" sz="1600" dirty="0"/>
            </a:p>
            <a:p>
              <a:pPr marL="0" indent="0">
                <a:buNone/>
              </a:pPr>
              <a:endParaRPr lang="de-DE" sz="1600" dirty="0" smtClean="0"/>
            </a:p>
            <a:p>
              <a:pPr marL="0" indent="0">
                <a:buNone/>
              </a:pPr>
              <a:r>
                <a:rPr lang="de-DE" dirty="0" smtClean="0"/>
                <a:t>Social Highlights:</a:t>
              </a:r>
            </a:p>
            <a:p>
              <a:pPr>
                <a:buFontTx/>
                <a:buChar char="-"/>
              </a:pPr>
              <a:r>
                <a:rPr lang="de-DE" sz="1600" dirty="0" smtClean="0"/>
                <a:t>Henley Royal Regatta</a:t>
              </a:r>
            </a:p>
            <a:p>
              <a:pPr>
                <a:buFontTx/>
                <a:buChar char="-"/>
              </a:pPr>
              <a:r>
                <a:rPr lang="de-DE" sz="1600" dirty="0" smtClean="0"/>
                <a:t>Paintballing</a:t>
              </a:r>
            </a:p>
            <a:p>
              <a:pPr>
                <a:buFontTx/>
                <a:buChar char="-"/>
              </a:pPr>
              <a:endParaRPr lang="de-DE" sz="1600" dirty="0" smtClean="0"/>
            </a:p>
            <a:p>
              <a:pPr>
                <a:buFontTx/>
                <a:buChar char="-"/>
              </a:pPr>
              <a:endParaRPr lang="de-DE" sz="1600" dirty="0" smtClean="0"/>
            </a:p>
            <a:p>
              <a:pPr marL="0" indent="0">
                <a:buNone/>
              </a:pPr>
              <a:endParaRPr lang="de-DE" sz="2000" dirty="0"/>
            </a:p>
          </p:txBody>
        </p:sp>
        <p:sp>
          <p:nvSpPr>
            <p:cNvPr id="23" name="Line 18"/>
            <p:cNvSpPr>
              <a:spLocks noChangeShapeType="1"/>
            </p:cNvSpPr>
            <p:nvPr>
              <p:custDataLst>
                <p:tags r:id="rId17"/>
              </p:custDataLst>
            </p:nvPr>
          </p:nvSpPr>
          <p:spPr bwMode="auto">
            <a:xfrm flipV="1">
              <a:off x="2776538" y="1700213"/>
              <a:ext cx="0" cy="3205162"/>
            </a:xfrm>
            <a:prstGeom prst="line">
              <a:avLst/>
            </a:prstGeom>
            <a:noFill/>
            <a:ln w="9525">
              <a:solidFill>
                <a:schemeClr val="hlink"/>
              </a:solidFill>
              <a:prstDash val="lgDash"/>
              <a:round/>
              <a:headEnd/>
              <a:tailEnd/>
            </a:ln>
            <a:effectLst/>
          </p:spPr>
          <p:txBody>
            <a:bodyPr wrap="none" lIns="0" tIns="0" rIns="0" bIns="0" anchor="ctr"/>
            <a:lstStyle/>
            <a:p>
              <a:endParaRPr lang="de-DE"/>
            </a:p>
          </p:txBody>
        </p:sp>
        <p:sp>
          <p:nvSpPr>
            <p:cNvPr id="24" name="Line 19"/>
            <p:cNvSpPr>
              <a:spLocks noChangeShapeType="1"/>
            </p:cNvSpPr>
            <p:nvPr>
              <p:custDataLst>
                <p:tags r:id="rId18"/>
              </p:custDataLst>
            </p:nvPr>
          </p:nvSpPr>
          <p:spPr bwMode="auto">
            <a:xfrm flipV="1">
              <a:off x="5140325" y="1700212"/>
              <a:ext cx="0" cy="3228181"/>
            </a:xfrm>
            <a:prstGeom prst="line">
              <a:avLst/>
            </a:prstGeom>
            <a:noFill/>
            <a:ln w="9525">
              <a:solidFill>
                <a:schemeClr val="hlink"/>
              </a:solidFill>
              <a:prstDash val="lgDash"/>
              <a:round/>
              <a:headEnd/>
              <a:tailEnd/>
            </a:ln>
            <a:effectLst/>
          </p:spPr>
          <p:txBody>
            <a:bodyPr wrap="none" lIns="0" tIns="0" rIns="0" bIns="0" anchor="ctr"/>
            <a:lstStyle/>
            <a:p>
              <a:endParaRPr lang="de-DE"/>
            </a:p>
          </p:txBody>
        </p:sp>
        <p:sp>
          <p:nvSpPr>
            <p:cNvPr id="25" name="Line 20"/>
            <p:cNvSpPr>
              <a:spLocks noChangeShapeType="1"/>
            </p:cNvSpPr>
            <p:nvPr>
              <p:custDataLst>
                <p:tags r:id="rId19"/>
              </p:custDataLst>
            </p:nvPr>
          </p:nvSpPr>
          <p:spPr bwMode="auto">
            <a:xfrm flipV="1">
              <a:off x="400050" y="1700213"/>
              <a:ext cx="0" cy="3436937"/>
            </a:xfrm>
            <a:prstGeom prst="line">
              <a:avLst/>
            </a:prstGeom>
            <a:noFill/>
            <a:ln w="9525">
              <a:solidFill>
                <a:schemeClr val="hlink"/>
              </a:solidFill>
              <a:prstDash val="lgDash"/>
              <a:round/>
              <a:headEnd/>
              <a:tailEnd/>
            </a:ln>
            <a:effectLst/>
          </p:spPr>
          <p:txBody>
            <a:bodyPr wrap="none" lIns="0" tIns="0" rIns="0" bIns="0" anchor="ctr"/>
            <a:lstStyle/>
            <a:p>
              <a:endParaRPr lang="de-DE"/>
            </a:p>
          </p:txBody>
        </p:sp>
        <p:sp>
          <p:nvSpPr>
            <p:cNvPr id="26" name="Line 21"/>
            <p:cNvSpPr>
              <a:spLocks noChangeShapeType="1"/>
            </p:cNvSpPr>
            <p:nvPr>
              <p:custDataLst>
                <p:tags r:id="rId20"/>
              </p:custDataLst>
            </p:nvPr>
          </p:nvSpPr>
          <p:spPr bwMode="auto">
            <a:xfrm flipV="1">
              <a:off x="7724775" y="1700213"/>
              <a:ext cx="0" cy="2973387"/>
            </a:xfrm>
            <a:prstGeom prst="line">
              <a:avLst/>
            </a:prstGeom>
            <a:noFill/>
            <a:ln w="9525">
              <a:solidFill>
                <a:schemeClr val="hlink"/>
              </a:solidFill>
              <a:prstDash val="lgDash"/>
              <a:round/>
              <a:headEnd/>
              <a:tailEnd/>
            </a:ln>
            <a:effectLst/>
          </p:spPr>
          <p:txBody>
            <a:bodyPr wrap="none" lIns="0" tIns="0" rIns="0" bIns="0" anchor="ctr"/>
            <a:lstStyle/>
            <a:p>
              <a:endParaRPr lang="de-DE"/>
            </a:p>
          </p:txBody>
        </p:sp>
      </p:grpSp>
    </p:spTree>
    <p:extLst>
      <p:ext uri="{BB962C8B-B14F-4D97-AF65-F5344CB8AC3E}">
        <p14:creationId xmlns:p14="http://schemas.microsoft.com/office/powerpoint/2010/main" val="792985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Coming Up Soon…</a:t>
            </a:r>
            <a:endParaRPr lang="en-GB" dirty="0"/>
          </a:p>
        </p:txBody>
      </p:sp>
      <p:sp>
        <p:nvSpPr>
          <p:cNvPr id="3" name="Content Placeholder 2"/>
          <p:cNvSpPr>
            <a:spLocks noGrp="1"/>
          </p:cNvSpPr>
          <p:nvPr>
            <p:ph idx="1"/>
          </p:nvPr>
        </p:nvSpPr>
        <p:spPr/>
        <p:txBody>
          <a:bodyPr>
            <a:normAutofit fontScale="85000" lnSpcReduction="10000"/>
          </a:bodyPr>
          <a:lstStyle/>
          <a:p>
            <a:r>
              <a:rPr lang="en-GB" b="1" dirty="0" smtClean="0"/>
              <a:t>Saturday 13</a:t>
            </a:r>
            <a:r>
              <a:rPr lang="en-GB" b="1" baseline="30000" dirty="0" smtClean="0"/>
              <a:t>th</a:t>
            </a:r>
            <a:r>
              <a:rPr lang="en-GB" b="1" dirty="0" smtClean="0"/>
              <a:t> October </a:t>
            </a:r>
            <a:r>
              <a:rPr lang="en-GB" dirty="0" smtClean="0"/>
              <a:t>– </a:t>
            </a:r>
            <a:r>
              <a:rPr lang="en-GB" dirty="0"/>
              <a:t>1</a:t>
            </a:r>
            <a:r>
              <a:rPr lang="en-GB" baseline="30000" dirty="0"/>
              <a:t>st</a:t>
            </a:r>
            <a:r>
              <a:rPr lang="en-GB" dirty="0"/>
              <a:t> Intermediate and Senior outing (details will be announced by Captains)</a:t>
            </a:r>
            <a:br>
              <a:rPr lang="en-GB" dirty="0"/>
            </a:br>
            <a:endParaRPr lang="en-GB" b="1" dirty="0" smtClean="0"/>
          </a:p>
          <a:p>
            <a:r>
              <a:rPr lang="en-GB" b="1" dirty="0" smtClean="0"/>
              <a:t>Sunday 14</a:t>
            </a:r>
            <a:r>
              <a:rPr lang="en-GB" b="1" baseline="30000" dirty="0" smtClean="0"/>
              <a:t>th</a:t>
            </a:r>
            <a:r>
              <a:rPr lang="en-GB" b="1" dirty="0"/>
              <a:t> October </a:t>
            </a:r>
            <a:r>
              <a:rPr lang="en-GB" dirty="0" smtClean="0"/>
              <a:t>– </a:t>
            </a:r>
            <a:r>
              <a:rPr lang="en-GB" dirty="0"/>
              <a:t>Novice day at the boathouse</a:t>
            </a:r>
          </a:p>
          <a:p>
            <a:endParaRPr lang="en-GB" dirty="0" smtClean="0"/>
          </a:p>
          <a:p>
            <a:r>
              <a:rPr lang="en-GB" b="1" dirty="0" smtClean="0"/>
              <a:t>Monday 15</a:t>
            </a:r>
            <a:r>
              <a:rPr lang="en-GB" b="1" baseline="30000" dirty="0" smtClean="0"/>
              <a:t>th</a:t>
            </a:r>
            <a:r>
              <a:rPr lang="en-GB" b="1" dirty="0" smtClean="0"/>
              <a:t> October </a:t>
            </a:r>
            <a:r>
              <a:rPr lang="en-GB" dirty="0" smtClean="0"/>
              <a:t>– Training begins for all crews</a:t>
            </a:r>
          </a:p>
          <a:p>
            <a:pPr marL="0" indent="0">
              <a:buNone/>
            </a:pPr>
            <a:endParaRPr lang="en-GB" dirty="0" smtClean="0"/>
          </a:p>
          <a:p>
            <a:endParaRPr lang="en-GB" dirty="0" smtClean="0"/>
          </a:p>
          <a:p>
            <a:r>
              <a:rPr lang="en-GB" b="1" dirty="0" smtClean="0"/>
              <a:t>10</a:t>
            </a:r>
            <a:r>
              <a:rPr lang="en-GB" b="1" baseline="30000" dirty="0" smtClean="0"/>
              <a:t>th</a:t>
            </a:r>
            <a:r>
              <a:rPr lang="en-GB" b="1" dirty="0" smtClean="0"/>
              <a:t> November </a:t>
            </a:r>
            <a:r>
              <a:rPr lang="en-GB" dirty="0" smtClean="0"/>
              <a:t>– Four’s Head, start of the racing season! </a:t>
            </a:r>
            <a:endParaRPr lang="en-GB" dirty="0"/>
          </a:p>
        </p:txBody>
      </p:sp>
      <p:sp>
        <p:nvSpPr>
          <p:cNvPr id="5" name="Slide Number Placeholder 4"/>
          <p:cNvSpPr>
            <a:spLocks noGrp="1"/>
          </p:cNvSpPr>
          <p:nvPr>
            <p:ph type="sldNum" sz="quarter" idx="12"/>
          </p:nvPr>
        </p:nvSpPr>
        <p:spPr/>
        <p:txBody>
          <a:bodyPr/>
          <a:lstStyle/>
          <a:p>
            <a:fld id="{C3FF1381-A602-4D57-B1A0-E0637B01041A}" type="slidenum">
              <a:rPr lang="en-GB" smtClean="0"/>
              <a:pPr/>
              <a:t>8</a:t>
            </a:fld>
            <a:endParaRPr lang="en-GB"/>
          </a:p>
        </p:txBody>
      </p:sp>
    </p:spTree>
    <p:extLst>
      <p:ext uri="{BB962C8B-B14F-4D97-AF65-F5344CB8AC3E}">
        <p14:creationId xmlns:p14="http://schemas.microsoft.com/office/powerpoint/2010/main" val="3752735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3284984"/>
            <a:ext cx="7225888" cy="2554545"/>
          </a:xfrm>
          <a:prstGeom prst="rect">
            <a:avLst/>
          </a:prstGeom>
          <a:noFill/>
        </p:spPr>
        <p:txBody>
          <a:bodyPr wrap="none" rtlCol="0">
            <a:spAutoFit/>
          </a:bodyPr>
          <a:lstStyle/>
          <a:p>
            <a:pPr algn="ctr"/>
            <a:r>
              <a:rPr lang="en-GB" sz="3200" b="1" dirty="0" smtClean="0"/>
              <a:t>Questions?</a:t>
            </a:r>
            <a:r>
              <a:rPr lang="en-GB" sz="3200" dirty="0" smtClean="0"/>
              <a:t/>
            </a:r>
            <a:br>
              <a:rPr lang="en-GB" sz="3200" dirty="0" smtClean="0"/>
            </a:br>
            <a:endParaRPr lang="en-GB" sz="3200" dirty="0" smtClean="0"/>
          </a:p>
          <a:p>
            <a:pPr algn="ctr"/>
            <a:r>
              <a:rPr lang="en-GB" sz="3200" dirty="0" smtClean="0"/>
              <a:t>Website: </a:t>
            </a:r>
            <a:r>
              <a:rPr lang="en-GB" sz="3200" dirty="0" smtClean="0">
                <a:hlinkClick r:id="rId2"/>
              </a:rPr>
              <a:t>www.lserc.com</a:t>
            </a:r>
            <a:endParaRPr lang="en-GB" sz="3200" dirty="0" smtClean="0"/>
          </a:p>
          <a:p>
            <a:pPr algn="ctr"/>
            <a:r>
              <a:rPr lang="en-GB" sz="3200" dirty="0" smtClean="0"/>
              <a:t>Facebook: </a:t>
            </a:r>
            <a:r>
              <a:rPr lang="en-GB" sz="3200" dirty="0" smtClean="0">
                <a:hlinkClick r:id="rId3"/>
              </a:rPr>
              <a:t>www.facebook.com/lserowing</a:t>
            </a:r>
            <a:r>
              <a:rPr lang="en-GB" sz="3200" dirty="0" smtClean="0"/>
              <a:t>  </a:t>
            </a:r>
          </a:p>
          <a:p>
            <a:pPr algn="ctr"/>
            <a:r>
              <a:rPr lang="en-GB" sz="3200" dirty="0" smtClean="0"/>
              <a:t>Email: </a:t>
            </a:r>
            <a:r>
              <a:rPr lang="en-GB" sz="3200" dirty="0" smtClean="0">
                <a:hlinkClick r:id="rId4"/>
              </a:rPr>
              <a:t>au.club.rowing@lse.ac.uk</a:t>
            </a:r>
            <a:r>
              <a:rPr lang="en-GB" sz="3200" dirty="0" smtClean="0"/>
              <a:t> </a:t>
            </a:r>
          </a:p>
        </p:txBody>
      </p:sp>
      <p:sp>
        <p:nvSpPr>
          <p:cNvPr id="3" name="Slide Number Placeholder 2"/>
          <p:cNvSpPr>
            <a:spLocks noGrp="1"/>
          </p:cNvSpPr>
          <p:nvPr>
            <p:ph type="sldNum" sz="quarter" idx="12"/>
          </p:nvPr>
        </p:nvSpPr>
        <p:spPr/>
        <p:txBody>
          <a:bodyPr/>
          <a:lstStyle/>
          <a:p>
            <a:fld id="{C3FF1381-A602-4D57-B1A0-E0637B01041A}" type="slidenum">
              <a:rPr lang="en-GB" smtClean="0"/>
              <a:pPr/>
              <a:t>9</a:t>
            </a:fld>
            <a:endParaRPr lang="en-GB"/>
          </a:p>
        </p:txBody>
      </p:sp>
      <p:pic>
        <p:nvPicPr>
          <p:cNvPr id="5" name="Picture 3" descr="C:\Users\Benjamin Thies\Documents\LSE\Rowing\General\New Club Logo\lserowing4-flyer copy.png"/>
          <p:cNvPicPr>
            <a:picLocks noChangeAspect="1" noChangeArrowheads="1"/>
          </p:cNvPicPr>
          <p:nvPr/>
        </p:nvPicPr>
        <p:blipFill>
          <a:blip r:embed="rId5" cstate="print">
            <a:clrChange>
              <a:clrFrom>
                <a:srgbClr val="000000">
                  <a:alpha val="23137"/>
                </a:srgbClr>
              </a:clrFrom>
              <a:clrTo>
                <a:srgbClr val="000000">
                  <a:alpha val="0"/>
                </a:srgbClr>
              </a:clrTo>
            </a:clrChange>
            <a:extLst>
              <a:ext uri="{BEBA8EAE-BF5A-486C-A8C5-ECC9F3942E4B}">
                <a14:imgProps xmlns:a14="http://schemas.microsoft.com/office/drawing/2010/main">
                  <a14:imgLayer r:embed="rId6">
                    <a14:imgEffect>
                      <a14:backgroundRemoval t="9395" b="91649" l="9630" r="90123">
                        <a14:foregroundMark x1="17284" y1="20251" x2="9630" y2="12735"/>
                        <a14:foregroundMark x1="78519" y1="20877" x2="90370" y2="11273"/>
                        <a14:foregroundMark x1="24444" y1="61378" x2="62963" y2="80793"/>
                        <a14:foregroundMark x1="30617" y1="79541" x2="74815" y2="78497"/>
                        <a14:foregroundMark x1="74074" y1="78914" x2="71605" y2="64927"/>
                        <a14:foregroundMark x1="59506" y1="72234" x2="73580" y2="65136"/>
                        <a14:foregroundMark x1="79506" y1="86013" x2="83210" y2="91649"/>
                        <a14:foregroundMark x1="19259" y1="89144" x2="28395" y2="78288"/>
                        <a14:foregroundMark x1="28395" y1="75574" x2="22963" y2="69311"/>
                        <a14:foregroundMark x1="29383" y1="72234" x2="29383" y2="72234"/>
                        <a14:foregroundMark x1="22716" y1="21294" x2="10864" y2="10647"/>
                        <a14:foregroundMark x1="74568" y1="87683" x2="74568" y2="87683"/>
                        <a14:foregroundMark x1="36296" y1="70564" x2="40247" y2="75157"/>
                        <a14:foregroundMark x1="47654" y1="87265" x2="47654" y2="87265"/>
                        <a14:foregroundMark x1="48889" y1="19833" x2="44938" y2="20668"/>
                        <a14:backgroundMark x1="73827" y1="88309" x2="74321" y2="87474"/>
                      </a14:backgroundRemoval>
                    </a14:imgEffect>
                  </a14:imgLayer>
                </a14:imgProps>
              </a:ext>
              <a:ext uri="{28A0092B-C50C-407E-A947-70E740481C1C}">
                <a14:useLocalDpi xmlns:a14="http://schemas.microsoft.com/office/drawing/2010/main" val="0"/>
              </a:ext>
            </a:extLst>
          </a:blip>
          <a:srcRect/>
          <a:stretch>
            <a:fillRect/>
          </a:stretch>
        </p:blipFill>
        <p:spPr bwMode="auto">
          <a:xfrm>
            <a:off x="3275856" y="116632"/>
            <a:ext cx="2551097" cy="3015492"/>
          </a:xfrm>
          <a:prstGeom prst="rect">
            <a:avLst/>
          </a:prstGeom>
          <a:noFill/>
        </p:spPr>
      </p:pic>
    </p:spTree>
    <p:extLst>
      <p:ext uri="{BB962C8B-B14F-4D97-AF65-F5344CB8AC3E}">
        <p14:creationId xmlns:p14="http://schemas.microsoft.com/office/powerpoint/2010/main" val="20013051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qCCcTy9n0igtvMIitEMJ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8pX5WWyJ0Sz2SHzcm8TQg"/>
</p:tagLst>
</file>

<file path=ppt/tags/tag11.xml><?xml version="1.0" encoding="utf-8"?>
<p:tagLst xmlns:a="http://schemas.openxmlformats.org/drawingml/2006/main" xmlns:r="http://schemas.openxmlformats.org/officeDocument/2006/relationships" xmlns:p="http://schemas.openxmlformats.org/presentationml/2006/main">
  <p:tag name="EE4P_TEMPLATESTYLE" val="3"/>
</p:tagLst>
</file>

<file path=ppt/tags/tag12.xml><?xml version="1.0" encoding="utf-8"?>
<p:tagLst xmlns:a="http://schemas.openxmlformats.org/drawingml/2006/main" xmlns:r="http://schemas.openxmlformats.org/officeDocument/2006/relationships" xmlns:p="http://schemas.openxmlformats.org/presentationml/2006/main">
  <p:tag name="EE4P_TEMPLATESTYLE" val="3"/>
</p:tagLst>
</file>

<file path=ppt/tags/tag13.xml><?xml version="1.0" encoding="utf-8"?>
<p:tagLst xmlns:a="http://schemas.openxmlformats.org/drawingml/2006/main" xmlns:r="http://schemas.openxmlformats.org/officeDocument/2006/relationships" xmlns:p="http://schemas.openxmlformats.org/presentationml/2006/main">
  <p:tag name="EE4P_TEMPLATESTYLE" val="3"/>
</p:tagLst>
</file>

<file path=ppt/tags/tag14.xml><?xml version="1.0" encoding="utf-8"?>
<p:tagLst xmlns:a="http://schemas.openxmlformats.org/drawingml/2006/main" xmlns:r="http://schemas.openxmlformats.org/officeDocument/2006/relationships" xmlns:p="http://schemas.openxmlformats.org/presentationml/2006/main">
  <p:tag name="EE4P_TEMPLATESTYLE" val="6"/>
</p:tagLst>
</file>

<file path=ppt/tags/tag15.xml><?xml version="1.0" encoding="utf-8"?>
<p:tagLst xmlns:a="http://schemas.openxmlformats.org/drawingml/2006/main" xmlns:r="http://schemas.openxmlformats.org/officeDocument/2006/relationships" xmlns:p="http://schemas.openxmlformats.org/presentationml/2006/main">
  <p:tag name="EE4P_TEMPLATESTYLE" val="6"/>
</p:tagLst>
</file>

<file path=ppt/tags/tag16.xml><?xml version="1.0" encoding="utf-8"?>
<p:tagLst xmlns:a="http://schemas.openxmlformats.org/drawingml/2006/main" xmlns:r="http://schemas.openxmlformats.org/officeDocument/2006/relationships" xmlns:p="http://schemas.openxmlformats.org/presentationml/2006/main">
  <p:tag name="EE4P_TEMPLATESTYLE" val="6"/>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6pkByH1kkupe4zIMAhH2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cfuVKT_J0SKaiGm5R7C9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6pkByH1kkupe4zIMAhH2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5f1_BXaUM0a7FhT4DzOGn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cfuVKT_J0SKaiGm5R7C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rFrC7z9aEOr3RDERBBGz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8pX5WWyJ0Sz2SHzcm8TQ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f1_BXaUM0a7FhT4DzOG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rFrC7z9aEOr3RDERBBGz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8pX5WWyJ0Sz2SHzcm8TQ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f1_BXaUM0a7FhT4DzOG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rFrC7z9aEOr3RDERBBGz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1123</TotalTime>
  <Words>584</Words>
  <Application>Microsoft Office PowerPoint</Application>
  <PresentationFormat>On-screen Show (4:3)</PresentationFormat>
  <Paragraphs>154</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LSE Rowing Club</vt:lpstr>
      <vt:lpstr>The Club</vt:lpstr>
      <vt:lpstr>The Committee</vt:lpstr>
      <vt:lpstr>Training</vt:lpstr>
      <vt:lpstr>Water Outings</vt:lpstr>
      <vt:lpstr>Socials</vt:lpstr>
      <vt:lpstr>The 2012-2013 Season</vt:lpstr>
      <vt:lpstr>Coming Up Soon…</vt:lpstr>
      <vt:lpstr>PowerPoint Presentation</vt:lpstr>
      <vt:lpstr>Training Schedule</vt:lpstr>
    </vt:vector>
  </TitlesOfParts>
  <Company>London School of Economics and Political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Benjamin Thies</cp:lastModifiedBy>
  <cp:revision>107</cp:revision>
  <dcterms:created xsi:type="dcterms:W3CDTF">2011-09-27T12:33:20Z</dcterms:created>
  <dcterms:modified xsi:type="dcterms:W3CDTF">2012-10-10T16:38:01Z</dcterms:modified>
</cp:coreProperties>
</file>